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35"/>
  </p:notesMasterIdLst>
  <p:sldIdLst>
    <p:sldId id="390" r:id="rId2"/>
    <p:sldId id="544" r:id="rId3"/>
    <p:sldId id="546" r:id="rId4"/>
    <p:sldId id="548" r:id="rId5"/>
    <p:sldId id="550" r:id="rId6"/>
    <p:sldId id="592" r:id="rId7"/>
    <p:sldId id="586" r:id="rId8"/>
    <p:sldId id="593" r:id="rId9"/>
    <p:sldId id="274" r:id="rId10"/>
    <p:sldId id="294" r:id="rId11"/>
    <p:sldId id="376" r:id="rId12"/>
    <p:sldId id="560" r:id="rId13"/>
    <p:sldId id="561" r:id="rId14"/>
    <p:sldId id="556" r:id="rId15"/>
    <p:sldId id="562" r:id="rId16"/>
    <p:sldId id="565" r:id="rId17"/>
    <p:sldId id="558" r:id="rId18"/>
    <p:sldId id="566" r:id="rId19"/>
    <p:sldId id="588" r:id="rId20"/>
    <p:sldId id="552" r:id="rId21"/>
    <p:sldId id="567" r:id="rId22"/>
    <p:sldId id="569" r:id="rId23"/>
    <p:sldId id="571" r:id="rId24"/>
    <p:sldId id="553" r:id="rId25"/>
    <p:sldId id="573" r:id="rId26"/>
    <p:sldId id="551" r:id="rId27"/>
    <p:sldId id="572" r:id="rId28"/>
    <p:sldId id="589" r:id="rId29"/>
    <p:sldId id="583" r:id="rId30"/>
    <p:sldId id="584" r:id="rId31"/>
    <p:sldId id="591" r:id="rId32"/>
    <p:sldId id="365" r:id="rId33"/>
    <p:sldId id="277" r:id="rId34"/>
  </p:sldIdLst>
  <p:sldSz cx="12192000" cy="6858000"/>
  <p:notesSz cx="6858000" cy="9144000"/>
  <p:embeddedFontLst>
    <p:embeddedFont>
      <p:font typeface="Andika" panose="02000000000000000000" pitchFamily="2" charset="0"/>
      <p:regular r:id="rId36"/>
      <p:bold r:id="rId37"/>
      <p:italic r:id="rId38"/>
      <p:boldItalic r:id="rId39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04CC814-289B-474F-AC3E-FC63D74593DB}" v="12" dt="2026-06-04T13:01:46.98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70823" autoAdjust="0"/>
  </p:normalViewPr>
  <p:slideViewPr>
    <p:cSldViewPr snapToGrid="0">
      <p:cViewPr varScale="1">
        <p:scale>
          <a:sx n="71" d="100"/>
          <a:sy n="71" d="100"/>
        </p:scale>
        <p:origin x="2028" y="-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217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4.fntdata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font" Target="fonts/font2.fntdata"/><Relationship Id="rId40" Type="http://schemas.openxmlformats.org/officeDocument/2006/relationships/presProps" Target="presProps.xml"/><Relationship Id="rId45" Type="http://schemas.microsoft.com/office/2015/10/relationships/revisionInfo" Target="revisionInfo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1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microsoft.com/office/2016/11/relationships/changesInfo" Target="changesInfos/changesInfo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Relationship Id="rId43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font" Target="fonts/font3.fntdata"/><Relationship Id="rId46" Type="http://schemas.microsoft.com/office/2018/10/relationships/authors" Target="authors.xml"/><Relationship Id="rId20" Type="http://schemas.openxmlformats.org/officeDocument/2006/relationships/slide" Target="slides/slide19.xml"/><Relationship Id="rId41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undo custSel addSld delSld modSld sldOrd">
      <pc:chgData name="Glen Jones" userId="e846aaca-4b24-4b13-b0d0-f2308e16b284" providerId="ADAL" clId="{ED47ACC3-9597-4D89-A1DC-43CF280EF274}" dt="2026-06-04T13:01:46.987" v="8467"/>
      <pc:docMkLst>
        <pc:docMk/>
      </pc:docMkLst>
      <pc:sldChg chg="modSp modAnim">
        <pc:chgData name="Glen Jones" userId="e846aaca-4b24-4b13-b0d0-f2308e16b284" providerId="ADAL" clId="{ED47ACC3-9597-4D89-A1DC-43CF280EF274}" dt="2026-06-04T12:56:08.934" v="8454"/>
        <pc:sldMkLst>
          <pc:docMk/>
          <pc:sldMk cId="578625206" sldId="376"/>
        </pc:sldMkLst>
        <pc:picChg chg="mod">
          <ac:chgData name="Glen Jones" userId="e846aaca-4b24-4b13-b0d0-f2308e16b284" providerId="ADAL" clId="{ED47ACC3-9597-4D89-A1DC-43CF280EF274}" dt="2026-06-04T12:56:04.694" v="8453" actId="14100"/>
          <ac:picMkLst>
            <pc:docMk/>
            <pc:sldMk cId="578625206" sldId="376"/>
            <ac:picMk id="9" creationId="{191502DD-7090-32DD-8E77-B267ACB860EB}"/>
          </ac:picMkLst>
        </pc:picChg>
      </pc:sldChg>
      <pc:sldChg chg="addSp modSp add mod modAnim modNotesTx">
        <pc:chgData name="Glen Jones" userId="e846aaca-4b24-4b13-b0d0-f2308e16b284" providerId="ADAL" clId="{ED47ACC3-9597-4D89-A1DC-43CF280EF274}" dt="2026-06-04T13:01:46.987" v="8467"/>
        <pc:sldMkLst>
          <pc:docMk/>
          <pc:sldMk cId="2004214985" sldId="548"/>
        </pc:sldMkLst>
        <pc:spChg chg="add mod">
          <ac:chgData name="Glen Jones" userId="e846aaca-4b24-4b13-b0d0-f2308e16b284" providerId="ADAL" clId="{ED47ACC3-9597-4D89-A1DC-43CF280EF274}" dt="2026-06-04T12:55:21.684" v="8451" actId="115"/>
          <ac:spMkLst>
            <pc:docMk/>
            <pc:sldMk cId="2004214985" sldId="548"/>
            <ac:spMk id="13" creationId="{7E174EA9-3C07-8960-C110-4D986A96B7DF}"/>
          </ac:spMkLst>
        </pc:spChg>
      </pc:sldChg>
      <pc:sldChg chg="modSp mod">
        <pc:chgData name="Glen Jones" userId="e846aaca-4b24-4b13-b0d0-f2308e16b284" providerId="ADAL" clId="{ED47ACC3-9597-4D89-A1DC-43CF280EF274}" dt="2026-06-04T12:56:26.833" v="8457" actId="1076"/>
        <pc:sldMkLst>
          <pc:docMk/>
          <pc:sldMk cId="2686881660" sldId="560"/>
        </pc:sldMkLst>
        <pc:spChg chg="mod">
          <ac:chgData name="Glen Jones" userId="e846aaca-4b24-4b13-b0d0-f2308e16b284" providerId="ADAL" clId="{ED47ACC3-9597-4D89-A1DC-43CF280EF274}" dt="2026-06-04T12:56:24.213" v="8456" actId="1076"/>
          <ac:spMkLst>
            <pc:docMk/>
            <pc:sldMk cId="2686881660" sldId="560"/>
            <ac:spMk id="2" creationId="{20D73C76-5BB0-D193-8655-7D01625E574A}"/>
          </ac:spMkLst>
        </pc:spChg>
        <pc:spChg chg="mod">
          <ac:chgData name="Glen Jones" userId="e846aaca-4b24-4b13-b0d0-f2308e16b284" providerId="ADAL" clId="{ED47ACC3-9597-4D89-A1DC-43CF280EF274}" dt="2026-06-04T12:56:24.213" v="8456" actId="1076"/>
          <ac:spMkLst>
            <pc:docMk/>
            <pc:sldMk cId="2686881660" sldId="560"/>
            <ac:spMk id="3" creationId="{7E946DC3-4A45-CF53-FB80-18F1F99FA13B}"/>
          </ac:spMkLst>
        </pc:spChg>
        <pc:spChg chg="mod">
          <ac:chgData name="Glen Jones" userId="e846aaca-4b24-4b13-b0d0-f2308e16b284" providerId="ADAL" clId="{ED47ACC3-9597-4D89-A1DC-43CF280EF274}" dt="2026-06-04T12:56:24.213" v="8456" actId="1076"/>
          <ac:spMkLst>
            <pc:docMk/>
            <pc:sldMk cId="2686881660" sldId="560"/>
            <ac:spMk id="7" creationId="{C854B5F6-AFDD-F353-85B0-6E3971887C10}"/>
          </ac:spMkLst>
        </pc:spChg>
        <pc:graphicFrameChg chg="mod">
          <ac:chgData name="Glen Jones" userId="e846aaca-4b24-4b13-b0d0-f2308e16b284" providerId="ADAL" clId="{ED47ACC3-9597-4D89-A1DC-43CF280EF274}" dt="2026-06-04T12:56:24.213" v="8456" actId="1076"/>
          <ac:graphicFrameMkLst>
            <pc:docMk/>
            <pc:sldMk cId="2686881660" sldId="560"/>
            <ac:graphicFrameMk id="4" creationId="{37AE5BAC-0187-FF81-BC37-2F94D5E70A65}"/>
          </ac:graphicFrameMkLst>
        </pc:graphicFrameChg>
        <pc:picChg chg="mod">
          <ac:chgData name="Glen Jones" userId="e846aaca-4b24-4b13-b0d0-f2308e16b284" providerId="ADAL" clId="{ED47ACC3-9597-4D89-A1DC-43CF280EF274}" dt="2026-06-04T12:56:24.213" v="8456" actId="1076"/>
          <ac:picMkLst>
            <pc:docMk/>
            <pc:sldMk cId="2686881660" sldId="560"/>
            <ac:picMk id="8" creationId="{0F834034-E27B-7D53-C6B1-4D572C479606}"/>
          </ac:picMkLst>
        </pc:picChg>
        <pc:picChg chg="mod">
          <ac:chgData name="Glen Jones" userId="e846aaca-4b24-4b13-b0d0-f2308e16b284" providerId="ADAL" clId="{ED47ACC3-9597-4D89-A1DC-43CF280EF274}" dt="2026-06-04T12:56:20.359" v="8455" actId="14100"/>
          <ac:picMkLst>
            <pc:docMk/>
            <pc:sldMk cId="2686881660" sldId="560"/>
            <ac:picMk id="9" creationId="{31416289-FEBA-7A5D-D9E0-EB0DEDD14337}"/>
          </ac:picMkLst>
        </pc:picChg>
        <pc:picChg chg="mod">
          <ac:chgData name="Glen Jones" userId="e846aaca-4b24-4b13-b0d0-f2308e16b284" providerId="ADAL" clId="{ED47ACC3-9597-4D89-A1DC-43CF280EF274}" dt="2026-06-04T12:56:26.833" v="8457" actId="1076"/>
          <ac:picMkLst>
            <pc:docMk/>
            <pc:sldMk cId="2686881660" sldId="560"/>
            <ac:picMk id="11" creationId="{AE6D9354-737B-A0DF-B2AD-B40973CA4DDB}"/>
          </ac:picMkLst>
        </pc:picChg>
      </pc:sldChg>
      <pc:sldChg chg="modSp mod addAnim delAnim modAnim">
        <pc:chgData name="Glen Jones" userId="e846aaca-4b24-4b13-b0d0-f2308e16b284" providerId="ADAL" clId="{ED47ACC3-9597-4D89-A1DC-43CF280EF274}" dt="2026-06-04T12:57:05.403" v="8464" actId="14100"/>
        <pc:sldMkLst>
          <pc:docMk/>
          <pc:sldMk cId="3355986917" sldId="561"/>
        </pc:sldMkLst>
        <pc:spChg chg="mod">
          <ac:chgData name="Glen Jones" userId="e846aaca-4b24-4b13-b0d0-f2308e16b284" providerId="ADAL" clId="{ED47ACC3-9597-4D89-A1DC-43CF280EF274}" dt="2026-06-04T12:56:38.172" v="8459" actId="1076"/>
          <ac:spMkLst>
            <pc:docMk/>
            <pc:sldMk cId="3355986917" sldId="561"/>
            <ac:spMk id="2" creationId="{E4217194-1AF2-CC8B-B58D-F409279690B2}"/>
          </ac:spMkLst>
        </pc:spChg>
        <pc:spChg chg="mod">
          <ac:chgData name="Glen Jones" userId="e846aaca-4b24-4b13-b0d0-f2308e16b284" providerId="ADAL" clId="{ED47ACC3-9597-4D89-A1DC-43CF280EF274}" dt="2026-06-04T12:57:05.403" v="8464" actId="14100"/>
          <ac:spMkLst>
            <pc:docMk/>
            <pc:sldMk cId="3355986917" sldId="561"/>
            <ac:spMk id="3" creationId="{43DC4E68-B4AB-17DB-66D7-6D695B7F2039}"/>
          </ac:spMkLst>
        </pc:spChg>
        <pc:spChg chg="mod">
          <ac:chgData name="Glen Jones" userId="e846aaca-4b24-4b13-b0d0-f2308e16b284" providerId="ADAL" clId="{ED47ACC3-9597-4D89-A1DC-43CF280EF274}" dt="2026-06-04T12:56:38.172" v="8459" actId="1076"/>
          <ac:spMkLst>
            <pc:docMk/>
            <pc:sldMk cId="3355986917" sldId="561"/>
            <ac:spMk id="7" creationId="{392D7D3B-BC2D-66E4-F252-067B53DAB9CE}"/>
          </ac:spMkLst>
        </pc:spChg>
        <pc:picChg chg="mod">
          <ac:chgData name="Glen Jones" userId="e846aaca-4b24-4b13-b0d0-f2308e16b284" providerId="ADAL" clId="{ED47ACC3-9597-4D89-A1DC-43CF280EF274}" dt="2026-06-04T12:56:38.172" v="8459" actId="1076"/>
          <ac:picMkLst>
            <pc:docMk/>
            <pc:sldMk cId="3355986917" sldId="561"/>
            <ac:picMk id="8" creationId="{AC83E503-6B24-A515-8FD9-935D75D5F5E6}"/>
          </ac:picMkLst>
        </pc:picChg>
        <pc:picChg chg="mod">
          <ac:chgData name="Glen Jones" userId="e846aaca-4b24-4b13-b0d0-f2308e16b284" providerId="ADAL" clId="{ED47ACC3-9597-4D89-A1DC-43CF280EF274}" dt="2026-06-04T12:56:31.798" v="8458" actId="14100"/>
          <ac:picMkLst>
            <pc:docMk/>
            <pc:sldMk cId="3355986917" sldId="561"/>
            <ac:picMk id="9" creationId="{459BE8C5-FCFD-2AFB-43A3-42CDFC244855}"/>
          </ac:picMkLst>
        </pc:picChg>
        <pc:picChg chg="mod">
          <ac:chgData name="Glen Jones" userId="e846aaca-4b24-4b13-b0d0-f2308e16b284" providerId="ADAL" clId="{ED47ACC3-9597-4D89-A1DC-43CF280EF274}" dt="2026-06-04T12:56:38.172" v="8459" actId="1076"/>
          <ac:picMkLst>
            <pc:docMk/>
            <pc:sldMk cId="3355986917" sldId="561"/>
            <ac:picMk id="11" creationId="{A2024DAF-247B-199B-EA9E-B871D24BBDD3}"/>
          </ac:picMkLst>
        </pc:picChg>
      </pc:sldChg>
      <pc:sldChg chg="del">
        <pc:chgData name="Glen Jones" userId="e846aaca-4b24-4b13-b0d0-f2308e16b284" providerId="ADAL" clId="{ED47ACC3-9597-4D89-A1DC-43CF280EF274}" dt="2026-06-04T12:59:56.513" v="8465" actId="47"/>
        <pc:sldMkLst>
          <pc:docMk/>
          <pc:sldMk cId="2545628383" sldId="590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125E827-5BAB-4342-B542-9CFF24975501}" type="datetimeFigureOut">
              <a:rPr lang="en-GB" smtClean="0"/>
              <a:t>04/06/2026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C95D130-EC50-492D-B9C0-FB6B7C90385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8084221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44AB38-B333-57C8-E695-9B39F3791DD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EE0CFC5-6621-E22B-43C0-A0BF31426D0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2544877-0EC3-DE54-0D36-4FC23703450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These words would be pronounced the same. So phonetically they are “correct”. But only one conveys the meaning of the word.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39667BB-7591-92CD-9100-3FB124E1EBA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2068676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E5BC8B-1736-3305-0C9B-8E48D0FA306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EEB753A-41BC-512F-6093-4CDD67BBA4A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42FEA91-0234-95F0-8803-EAEC36A2D20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97874F7-09B3-018B-D7B9-8EFB01FED73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8740745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84299B8-B151-9CC5-0D17-E9608324B1F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A80ED65-7060-0312-F435-9DCA50C3C1D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EAE13AD-7957-2E13-A452-8E6C018B8C7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1C26D14-AD25-087C-95A5-0601203C234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8473112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EF89950-D0CD-E21F-12ED-467E618639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3130390-8D42-99A1-12D8-3A27BBC82DB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5F67460-6378-D6C2-CE68-AD4A714C8F1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FC0F18C-0BE5-799A-254D-39CB7CF4687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4707265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8E1F808-15EC-48BE-82DB-50CEC6D90FC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8936F23-DC7C-2F2D-947A-9E212E760E2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7DB4C0B-10BB-E886-A054-EF058742061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3F77CD3-1988-1F76-7A2F-0D23EEA8FB3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3007093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E0A89D-EAC6-7AF2-76F0-40E6D1213A1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923B6C1-D938-BEBF-3AC8-269188F354B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8D5FBF4-DCC5-5DD0-1CBE-6FA1F304490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ED0EB31-B89D-0393-8713-F025DA2E699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1160259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3C1F4A1-E0F6-B4DD-1992-F8D32860398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1542284-2608-FF35-2EFD-BE120E45D04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1E64E3B-9DF9-7E78-9970-005CBDE1D3A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2CE0302-96E3-A66C-7815-BAB53E98AD6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8652453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EC1064F-702B-2F89-6339-DCBFDFD299F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DDD0B08-BB5D-45AF-C258-2D158DACD3C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E8AE888-8D10-6FD9-60AE-B708DE65782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EB00C38-144A-56FD-4A79-88B04B0564D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528320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FB3D9C3-7B7F-5392-9CDB-7D8C39DD21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214BCC5-1891-9AD0-301C-0E14B55ACDE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1538CBA-F50E-E461-1B89-F85FCD3796C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3E3E7F7-D2C6-E4F9-3C86-6AE9E2E060B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4157544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62611C3-ED12-A813-4342-F7FE63DBE92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104697D-D9F5-6C16-1EB4-B6D14BA0FC7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C3F8C18-463F-6958-C077-DE0CA3A1FA1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CA22F08-D003-B169-89B9-E77CD977881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2811862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6FCC7C7-17A5-3B43-C912-4A457E3FAEC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9B8AB92-3C48-F6F8-330F-5FDFDC67A12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8253D61-FFAA-8ED8-51CA-EDE5FB73EB5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fontAlgn="t"/>
            <a:endParaRPr lang="en-GB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40CD73F-53AE-F7F8-9D08-D0FB17A0831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0362424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E87173E-6851-B1B4-B07E-CCF84F0D2E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6E8CAD4-1C8C-4D08-D938-6FF72F68ACE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D44D7FB-03BE-E469-8E01-91BDF634122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BAA2B35-9471-E4AE-4698-1FD01FB56F7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1227235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2613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4794035-F4B4-8C9A-3E72-91D5506BDBC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DB323C8-CEF0-92C4-91D6-AB1647F3521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D1774C5-8CF9-FB9A-641C-C9F6B0E0FB0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FA6F0A6-917B-6017-83FA-041FE0E7A1D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4151860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905EA0D-52CC-975A-4B41-D58D5DC32D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8B300EB-D3A5-2958-69AB-94B215071EB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D6A5FC7-6E8F-684A-C204-79846E0CA65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38096D9-4EF6-AC5B-44FB-AA9D10B2279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272318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F8C0BE8-29E3-8D70-75BD-F75EF790216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2F28759-ECE4-DFAB-94FB-97C6035178E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84EEA15-141B-5869-20F6-E8657501E43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2B6C0E5-875E-C78D-63E7-4D0315E59FA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09448083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221C225-F0E3-CD0F-020A-029CD9C44FF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D63FEBE-1B7F-27CD-3F07-853ED5538A8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13EF3A7-FB75-B806-F291-0579FB36D16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4FB392B-434E-075C-D8B6-F9168BB0434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51626074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AA71F0E-1FA3-7E9C-BAE8-7759A76B2D9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B3FF086-5189-4DF0-5535-423DD7F9608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EC8D818-67F2-6A0B-6EE6-70AEE6324A3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6F30F9A-354F-68E2-FDF9-6E07ABD8E7C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50800537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E0F63E1-2E16-1D02-C4AE-365A8EB2218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66F0A46-EE34-557B-7446-F7DB1B04505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54CC642-D81D-28CE-8AB9-687A587A593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E6C0739-47F9-C755-43E7-F84E177EDD9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30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54400046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598A31B-FEC5-462F-CE0B-6ACE57FC5AE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6191AAD-97AE-A1A7-5600-44341978F70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3CFFFE1-32FE-33AD-6573-E735E478A6A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D9488A4-4043-186F-3000-208ED7726C3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31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37848178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95D130-EC50-492D-B9C0-FB6B7C903854}" type="slidenum">
              <a:rPr lang="en-GB" smtClean="0"/>
              <a:t>32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7710793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2094B2-4E34-D5BD-693D-9C63106DDF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5419042-8CFD-80B5-0856-D1787A5C88C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78602EC-D3F2-018B-2987-BB0AF6153D3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If I know what the parts mean, I can spell the whole word.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200" b="0" i="0" kern="1200" dirty="0">
              <a:solidFill>
                <a:schemeClr val="tx1"/>
              </a:solidFill>
              <a:effectLst/>
              <a:latin typeface="Andika" panose="02000000000000000000" pitchFamily="2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Where has the silent E at the end of take gone??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200" b="0" i="0" kern="1200" dirty="0">
              <a:solidFill>
                <a:schemeClr val="tx1"/>
              </a:solidFill>
              <a:effectLst/>
              <a:latin typeface="Andika" panose="02000000000000000000" pitchFamily="2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Silent E +suffix starting with a vowel = drop the 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200" b="0" i="0" kern="1200" dirty="0">
              <a:solidFill>
                <a:schemeClr val="tx1"/>
              </a:solidFill>
              <a:effectLst/>
              <a:latin typeface="Andika" panose="02000000000000000000" pitchFamily="2" charset="0"/>
              <a:ea typeface="+mn-ea"/>
              <a:cs typeface="+mn-cs"/>
            </a:endParaRP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C984014-4916-C9DD-A92B-C4122CB4149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8079181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9A57AF-6B6F-F5D4-B2C4-B55DEFD5752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67CAF21-96A2-1CFF-E0AC-B71148E8E2E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A13AAF7-EF43-5D34-2E1C-8D80E032546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16004C6-A4B0-463D-129D-82D55ADFE87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07871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C1E1A1A-1638-6668-EA9B-23214CBDB77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8557615-47FC-4219-5F71-3AF96567EA2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4C4B3C1-60BB-4FD9-0E63-B7302851D43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00DD273-68B8-4B22-CF42-38EE54141F3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5195984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513227D-ECF5-FFD2-95B9-35E71F85DC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60D17D0-A03F-F242-2FF3-BC6160E8C2E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826D0C1-E8D6-EB39-84F3-A4DA5E60777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E601DD0-2719-3435-72AC-4FE07512D0F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1733990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352D403-8865-C2F3-1712-1F5C02E3BF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B4BA2E3-6DAB-46CC-6E79-F9714663B4D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C29B6ED-234A-A9C4-7441-F312772358D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2FB0927-2A60-4A04-5ACC-0240DD9F618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6393908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95D130-EC50-492D-B9C0-FB6B7C903854}" type="slidenum">
              <a:rPr lang="en-GB" smtClean="0"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4976947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We’re going to stick to ad.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95D130-EC50-492D-B9C0-FB6B7C903854}" type="slidenum">
              <a:rPr lang="en-GB" smtClean="0"/>
              <a:t>13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561322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04/06/2026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04/06/2026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04/06/2026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/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441840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04/06/2026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04/06/2026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04/06/2026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04/06/2026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04/06/2026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04/06/2026</a:t>
            </a:fld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04/06/2026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04/06/2026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04/06/2026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png"/><Relationship Id="rId4" Type="http://schemas.openxmlformats.org/officeDocument/2006/relationships/image" Target="../media/image16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4.png"/><Relationship Id="rId7" Type="http://schemas.microsoft.com/office/2007/relationships/hdphoto" Target="../media/hdphoto2.wdp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microsoft.com/office/2007/relationships/hdphoto" Target="../media/hdphoto1.wdp"/><Relationship Id="rId4" Type="http://schemas.openxmlformats.org/officeDocument/2006/relationships/image" Target="../media/image6.png"/><Relationship Id="rId9" Type="http://schemas.microsoft.com/office/2007/relationships/hdphoto" Target="../media/hdphoto3.wdp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3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2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iagram&#10;&#10;Description automatically generated">
            <a:extLst>
              <a:ext uri="{FF2B5EF4-FFF2-40B4-BE49-F238E27FC236}">
                <a16:creationId xmlns:a16="http://schemas.microsoft.com/office/drawing/2014/main" id="{E8CFF44C-56B5-9BAD-F711-8E7073B915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5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4610879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Background pattern&#10;&#10;Description automatically generated">
            <a:extLst>
              <a:ext uri="{FF2B5EF4-FFF2-40B4-BE49-F238E27FC236}">
                <a16:creationId xmlns:a16="http://schemas.microsoft.com/office/drawing/2014/main" id="{085529F3-1367-D2C7-434F-B17C95A8A6E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31938AE-C7D9-634F-66A1-F3735A64F606}"/>
              </a:ext>
            </a:extLst>
          </p:cNvPr>
          <p:cNvSpPr txBox="1">
            <a:spLocks/>
          </p:cNvSpPr>
          <p:nvPr/>
        </p:nvSpPr>
        <p:spPr>
          <a:xfrm>
            <a:off x="531225" y="355846"/>
            <a:ext cx="11199220" cy="1845286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Can anyone think of any words that start with the prefix </a:t>
            </a:r>
            <a:r>
              <a:rPr lang="en-GB" u="sng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ad-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?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4D89600-640D-7F15-B162-3FFBC8D092E8}"/>
              </a:ext>
            </a:extLst>
          </p:cNvPr>
          <p:cNvSpPr txBox="1">
            <a:spLocks/>
          </p:cNvSpPr>
          <p:nvPr/>
        </p:nvSpPr>
        <p:spPr>
          <a:xfrm>
            <a:off x="1340655" y="3710866"/>
            <a:ext cx="9650027" cy="1322773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What do you think the prefix </a:t>
            </a:r>
            <a:r>
              <a:rPr lang="en-GB" u="sng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ad-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 means?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13F57ECA-BA0E-2D11-DF59-E9A1CDD94D82}"/>
              </a:ext>
            </a:extLst>
          </p:cNvPr>
          <p:cNvSpPr txBox="1">
            <a:spLocks/>
          </p:cNvSpPr>
          <p:nvPr/>
        </p:nvSpPr>
        <p:spPr>
          <a:xfrm>
            <a:off x="461554" y="5369730"/>
            <a:ext cx="11268891" cy="927305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The prefix </a:t>
            </a:r>
            <a:r>
              <a:rPr lang="en-GB" sz="4000" u="sng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ad-</a:t>
            </a:r>
            <a:r>
              <a:rPr lang="en-GB" sz="40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 means </a:t>
            </a:r>
            <a:r>
              <a:rPr lang="en-GB" sz="4000" u="sng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to</a:t>
            </a:r>
            <a:r>
              <a:rPr lang="en-GB" sz="40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, </a:t>
            </a:r>
            <a:r>
              <a:rPr lang="en-GB" sz="4000" u="sng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near</a:t>
            </a:r>
            <a:r>
              <a:rPr lang="en-GB" sz="40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 or </a:t>
            </a:r>
            <a:r>
              <a:rPr lang="en-GB" sz="4000" u="sng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towards</a:t>
            </a:r>
            <a:r>
              <a:rPr lang="en-GB" sz="40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!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BCC8543-7B8D-F0F1-64E8-334E936C584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07141" y="3456592"/>
            <a:ext cx="1484859" cy="1913138"/>
          </a:xfrm>
          <a:prstGeom prst="rect">
            <a:avLst/>
          </a:prstGeom>
        </p:spPr>
      </p:pic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A0651330-5C4A-491A-4758-0111B5DBC08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95641503"/>
              </p:ext>
            </p:extLst>
          </p:nvPr>
        </p:nvGraphicFramePr>
        <p:xfrm>
          <a:off x="531223" y="2475923"/>
          <a:ext cx="11176264" cy="9428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16777">
                  <a:extLst>
                    <a:ext uri="{9D8B030D-6E8A-4147-A177-3AD203B41FA5}">
                      <a16:colId xmlns:a16="http://schemas.microsoft.com/office/drawing/2014/main" val="1400021576"/>
                    </a:ext>
                  </a:extLst>
                </a:gridCol>
                <a:gridCol w="2859741">
                  <a:extLst>
                    <a:ext uri="{9D8B030D-6E8A-4147-A177-3AD203B41FA5}">
                      <a16:colId xmlns:a16="http://schemas.microsoft.com/office/drawing/2014/main" val="737289311"/>
                    </a:ext>
                  </a:extLst>
                </a:gridCol>
                <a:gridCol w="3209365">
                  <a:extLst>
                    <a:ext uri="{9D8B030D-6E8A-4147-A177-3AD203B41FA5}">
                      <a16:colId xmlns:a16="http://schemas.microsoft.com/office/drawing/2014/main" val="2827932285"/>
                    </a:ext>
                  </a:extLst>
                </a:gridCol>
                <a:gridCol w="2590381">
                  <a:extLst>
                    <a:ext uri="{9D8B030D-6E8A-4147-A177-3AD203B41FA5}">
                      <a16:colId xmlns:a16="http://schemas.microsoft.com/office/drawing/2014/main" val="2613995841"/>
                    </a:ext>
                  </a:extLst>
                </a:gridCol>
              </a:tblGrid>
              <a:tr h="942815">
                <a:tc>
                  <a:txBody>
                    <a:bodyPr/>
                    <a:lstStyle/>
                    <a:p>
                      <a:pPr algn="ctr"/>
                      <a:r>
                        <a:rPr lang="en-GB" sz="3200" u="sng" dirty="0">
                          <a:solidFill>
                            <a:schemeClr val="bg1"/>
                          </a:solidFill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ad</a:t>
                      </a:r>
                      <a:r>
                        <a:rPr lang="en-GB" sz="3200" u="none" dirty="0">
                          <a:solidFill>
                            <a:schemeClr val="bg1"/>
                          </a:solidFill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just</a:t>
                      </a:r>
                      <a:endParaRPr lang="en-GB" sz="3200" b="0" u="none" dirty="0"/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u="sng" dirty="0">
                          <a:solidFill>
                            <a:schemeClr val="bg1"/>
                          </a:solidFill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ad</a:t>
                      </a:r>
                      <a:r>
                        <a:rPr lang="en-GB" sz="3200" u="none" dirty="0">
                          <a:solidFill>
                            <a:schemeClr val="bg1"/>
                          </a:solidFill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d</a:t>
                      </a:r>
                      <a:endParaRPr lang="en-GB" sz="3200" b="0" u="none" dirty="0"/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u="sng" dirty="0">
                          <a:solidFill>
                            <a:schemeClr val="bg1"/>
                          </a:solidFill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ad</a:t>
                      </a:r>
                      <a:r>
                        <a:rPr lang="en-GB" sz="3200" u="none" dirty="0">
                          <a:solidFill>
                            <a:schemeClr val="bg1"/>
                          </a:solidFill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mit</a:t>
                      </a:r>
                      <a:endParaRPr lang="en-GB" sz="3200" b="0" u="none" dirty="0"/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u="sng" dirty="0">
                          <a:solidFill>
                            <a:schemeClr val="bg1"/>
                          </a:solidFill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ad</a:t>
                      </a:r>
                      <a:r>
                        <a:rPr lang="en-GB" sz="3200" u="none" dirty="0">
                          <a:solidFill>
                            <a:schemeClr val="bg1"/>
                          </a:solidFill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vice</a:t>
                      </a:r>
                      <a:endParaRPr lang="en-GB" sz="3200" b="0" u="none" dirty="0"/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4467149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134694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Flag of Italy - Wikipedia">
            <a:extLst>
              <a:ext uri="{FF2B5EF4-FFF2-40B4-BE49-F238E27FC236}">
                <a16:creationId xmlns:a16="http://schemas.microsoft.com/office/drawing/2014/main" id="{191502DD-7090-32DD-8E77-B267ACB860E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709" y="4899"/>
            <a:ext cx="12183291" cy="68531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1427022"/>
            <a:ext cx="11338560" cy="4088486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3962757" y="2106990"/>
            <a:ext cx="7639291" cy="267765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The prefix </a:t>
            </a:r>
            <a:r>
              <a:rPr lang="en-GB" sz="2800" i="1" dirty="0">
                <a:solidFill>
                  <a:schemeClr val="bg1"/>
                </a:solidFill>
                <a:latin typeface="Andika" panose="02000000000000000000" pitchFamily="2" charset="0"/>
              </a:rPr>
              <a:t>ad‑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 from the Latin word and meant to, towards or near.</a:t>
            </a:r>
          </a:p>
          <a:p>
            <a:endParaRPr lang="en-GB" sz="28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In Latin, it was used to show movement towards something, adding something, or bringing things closer.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E4AE5D9-55E4-6C1F-D103-3A437FDA86F0}"/>
              </a:ext>
            </a:extLst>
          </p:cNvPr>
          <p:cNvSpPr txBox="1"/>
          <p:nvPr/>
        </p:nvSpPr>
        <p:spPr>
          <a:xfrm>
            <a:off x="1998461" y="4955335"/>
            <a:ext cx="230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The Colosseum</a:t>
            </a:r>
          </a:p>
        </p:txBody>
      </p:sp>
      <p:pic>
        <p:nvPicPr>
          <p:cNvPr id="8" name="Picture 7" descr="A picture containing building, outdoor, old, stone&#10;&#10;Description automatically generated">
            <a:extLst>
              <a:ext uri="{FF2B5EF4-FFF2-40B4-BE49-F238E27FC236}">
                <a16:creationId xmlns:a16="http://schemas.microsoft.com/office/drawing/2014/main" id="{A9815D48-2CB1-0E5C-F397-3AA91E14051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14046" y="1545190"/>
            <a:ext cx="2548711" cy="3398281"/>
          </a:xfrm>
          <a:prstGeom prst="rect">
            <a:avLst/>
          </a:prstGeom>
        </p:spPr>
      </p:pic>
      <p:pic>
        <p:nvPicPr>
          <p:cNvPr id="11" name="Picture 10" descr="Icon&#10;&#10;Description automatically generated">
            <a:extLst>
              <a:ext uri="{FF2B5EF4-FFF2-40B4-BE49-F238E27FC236}">
                <a16:creationId xmlns:a16="http://schemas.microsoft.com/office/drawing/2014/main" id="{3DE4136C-1A9B-C8B1-CB80-81DB04B3095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548" y="4065996"/>
            <a:ext cx="2354089" cy="2991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86252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693CA98-4000-724C-4A20-FC3C7216EE3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Flag of Italy - Wikipedia">
            <a:extLst>
              <a:ext uri="{FF2B5EF4-FFF2-40B4-BE49-F238E27FC236}">
                <a16:creationId xmlns:a16="http://schemas.microsoft.com/office/drawing/2014/main" id="{31416289-FEBA-7A5D-D9E0-EB0DEDD1433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709" y="4899"/>
            <a:ext cx="12183291" cy="68531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E946DC3-4A45-CF53-FB80-18F1F99FA13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2298" y="628561"/>
            <a:ext cx="11338560" cy="4789078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0D73C76-5BB0-D193-8655-7D01625E574A}"/>
              </a:ext>
            </a:extLst>
          </p:cNvPr>
          <p:cNvSpPr txBox="1"/>
          <p:nvPr/>
        </p:nvSpPr>
        <p:spPr>
          <a:xfrm>
            <a:off x="3298366" y="804393"/>
            <a:ext cx="8325636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The prefix ad‑ usually means to or towards.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854B5F6-AFDD-F353-85B0-6E3971887C10}"/>
              </a:ext>
            </a:extLst>
          </p:cNvPr>
          <p:cNvSpPr txBox="1"/>
          <p:nvPr/>
        </p:nvSpPr>
        <p:spPr>
          <a:xfrm>
            <a:off x="1156245" y="4119485"/>
            <a:ext cx="230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The Colosseum</a:t>
            </a:r>
          </a:p>
        </p:txBody>
      </p:sp>
      <p:pic>
        <p:nvPicPr>
          <p:cNvPr id="8" name="Picture 7" descr="A picture containing building, outdoor, old, stone&#10;&#10;Description automatically generated">
            <a:extLst>
              <a:ext uri="{FF2B5EF4-FFF2-40B4-BE49-F238E27FC236}">
                <a16:creationId xmlns:a16="http://schemas.microsoft.com/office/drawing/2014/main" id="{0F834034-E27B-7D53-C6B1-4D572C47960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2298" y="645866"/>
            <a:ext cx="2548711" cy="3398281"/>
          </a:xfrm>
          <a:prstGeom prst="rect">
            <a:avLst/>
          </a:prstGeom>
        </p:spPr>
      </p:pic>
      <p:pic>
        <p:nvPicPr>
          <p:cNvPr id="11" name="Picture 10" descr="Icon&#10;&#10;Description automatically generated">
            <a:extLst>
              <a:ext uri="{FF2B5EF4-FFF2-40B4-BE49-F238E27FC236}">
                <a16:creationId xmlns:a16="http://schemas.microsoft.com/office/drawing/2014/main" id="{AE6D9354-737B-A0DF-B2AD-B40973CA4DD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77943" y="3861205"/>
            <a:ext cx="2354089" cy="2991896"/>
          </a:xfrm>
          <a:prstGeom prst="rect">
            <a:avLst/>
          </a:prstGeom>
        </p:spPr>
      </p:pic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37AE5BAC-0187-FF81-BC37-2F94D5E70A6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92404103"/>
              </p:ext>
            </p:extLst>
          </p:nvPr>
        </p:nvGraphicFramePr>
        <p:xfrm>
          <a:off x="3480188" y="1644515"/>
          <a:ext cx="7480429" cy="3108960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2395870">
                  <a:extLst>
                    <a:ext uri="{9D8B030D-6E8A-4147-A177-3AD203B41FA5}">
                      <a16:colId xmlns:a16="http://schemas.microsoft.com/office/drawing/2014/main" val="360008479"/>
                    </a:ext>
                  </a:extLst>
                </a:gridCol>
                <a:gridCol w="5084559">
                  <a:extLst>
                    <a:ext uri="{9D8B030D-6E8A-4147-A177-3AD203B41FA5}">
                      <a16:colId xmlns:a16="http://schemas.microsoft.com/office/drawing/2014/main" val="289747895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GB" sz="2800" dirty="0"/>
                        <a:t>Word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800" dirty="0"/>
                        <a:t>Literal meaning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6443581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800" dirty="0"/>
                        <a:t>add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put to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7795287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800" dirty="0"/>
                        <a:t>adapt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change to fit something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7593666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800" dirty="0"/>
                        <a:t>adjust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move to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177624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800" dirty="0"/>
                        <a:t>adopt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take to/chose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5402921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800" dirty="0"/>
                        <a:t>advance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move forward/towards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515448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8688166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6EB1C41-19B1-7446-6646-83B4D937466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Flag of Italy - Wikipedia">
            <a:extLst>
              <a:ext uri="{FF2B5EF4-FFF2-40B4-BE49-F238E27FC236}">
                <a16:creationId xmlns:a16="http://schemas.microsoft.com/office/drawing/2014/main" id="{459BE8C5-FCFD-2AFB-43A3-42CDFC24485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709" y="4899"/>
            <a:ext cx="12183291" cy="68531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3DC4E68-B4AB-17DB-66D7-6D695B7F203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5148" y="281033"/>
            <a:ext cx="11338560" cy="6576968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4217194-1AF2-CC8B-B58D-F409279690B2}"/>
              </a:ext>
            </a:extLst>
          </p:cNvPr>
          <p:cNvSpPr txBox="1"/>
          <p:nvPr/>
        </p:nvSpPr>
        <p:spPr>
          <a:xfrm>
            <a:off x="3343607" y="695797"/>
            <a:ext cx="7639291" cy="600164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GB" sz="2400" b="1" dirty="0">
                <a:solidFill>
                  <a:schemeClr val="bg1"/>
                </a:solidFill>
                <a:latin typeface="Andika" panose="02000000000000000000" pitchFamily="2" charset="0"/>
              </a:rPr>
              <a:t>ad‑ sometimes disguises itself</a:t>
            </a:r>
          </a:p>
          <a:p>
            <a:endParaRPr lang="en-GB" sz="24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In Latin, ad‑ changed shape depending on the next sound — to make words easier to say.</a:t>
            </a:r>
          </a:p>
          <a:p>
            <a:endParaRPr lang="en-GB" sz="24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So ad‑ can secretly become:</a:t>
            </a:r>
          </a:p>
          <a:p>
            <a:pPr marL="1074738" indent="-450850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ac‑ → accept, access, accuse (before c)</a:t>
            </a:r>
          </a:p>
          <a:p>
            <a:pPr marL="1074738" indent="-450850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ag‑ → aggressive, aggravate (before g)</a:t>
            </a:r>
          </a:p>
          <a:p>
            <a:pPr marL="1074738" indent="-450850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am- → amaze,  amend, amount, amuse </a:t>
            </a:r>
          </a:p>
          <a:p>
            <a:pPr marL="1074738" indent="-450850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ap- → appear, apply, approve (before p)</a:t>
            </a:r>
          </a:p>
          <a:p>
            <a:pPr marL="1074738" indent="-450850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as- → assist, assume (before s)</a:t>
            </a:r>
          </a:p>
          <a:p>
            <a:pPr marL="1074738" indent="-450850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al- → allow, allude, allergy (before l)</a:t>
            </a:r>
          </a:p>
          <a:p>
            <a:pPr marL="1074738" indent="-450850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an- → announce, annoy annual (before n)</a:t>
            </a:r>
          </a:p>
          <a:p>
            <a:pPr marL="1074738" indent="-450850">
              <a:buFont typeface="Arial" panose="020B0604020202020204" pitchFamily="34" charset="0"/>
              <a:buChar char="•"/>
            </a:pPr>
            <a:r>
              <a:rPr lang="en-GB" sz="2400" dirty="0" err="1">
                <a:solidFill>
                  <a:schemeClr val="bg1"/>
                </a:solidFill>
                <a:latin typeface="Andika" panose="02000000000000000000" pitchFamily="2" charset="0"/>
              </a:rPr>
              <a:t>ar</a:t>
            </a: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- → arrive, arrest, arrange (before r)</a:t>
            </a:r>
          </a:p>
          <a:p>
            <a:pPr marL="1074738" indent="-450850">
              <a:buFont typeface="Arial" panose="020B0604020202020204" pitchFamily="34" charset="0"/>
              <a:buChar char="•"/>
            </a:pPr>
            <a:endParaRPr lang="en-GB" sz="24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These are all the same prefix in disguise.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92D7D3B-BC2D-66E4-F252-067B53DAB9CE}"/>
              </a:ext>
            </a:extLst>
          </p:cNvPr>
          <p:cNvSpPr txBox="1"/>
          <p:nvPr/>
        </p:nvSpPr>
        <p:spPr>
          <a:xfrm>
            <a:off x="1099095" y="3771957"/>
            <a:ext cx="230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The Colosseum</a:t>
            </a:r>
          </a:p>
        </p:txBody>
      </p:sp>
      <p:pic>
        <p:nvPicPr>
          <p:cNvPr id="8" name="Picture 7" descr="A picture containing building, outdoor, old, stone&#10;&#10;Description automatically generated">
            <a:extLst>
              <a:ext uri="{FF2B5EF4-FFF2-40B4-BE49-F238E27FC236}">
                <a16:creationId xmlns:a16="http://schemas.microsoft.com/office/drawing/2014/main" id="{AC83E503-6B24-A515-8FD9-935D75D5F5E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5148" y="298338"/>
            <a:ext cx="2548711" cy="3398281"/>
          </a:xfrm>
          <a:prstGeom prst="rect">
            <a:avLst/>
          </a:prstGeom>
        </p:spPr>
      </p:pic>
      <p:pic>
        <p:nvPicPr>
          <p:cNvPr id="11" name="Picture 10" descr="Icon&#10;&#10;Description automatically generated">
            <a:extLst>
              <a:ext uri="{FF2B5EF4-FFF2-40B4-BE49-F238E27FC236}">
                <a16:creationId xmlns:a16="http://schemas.microsoft.com/office/drawing/2014/main" id="{A2024DAF-247B-199B-EA9E-B871D24BBDD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09" y="4141289"/>
            <a:ext cx="2354089" cy="2991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598691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17599B6-219C-59F2-1DDA-D79858C7114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F32E06C1-5947-B66B-DCCF-D3DB443E748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37D6353-8FAF-1D79-2B51-A34AA8CF79D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Emile adds the gems to the others.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E6780CA-51CB-A8EC-7EEE-081AE5260062}"/>
              </a:ext>
            </a:extLst>
          </p:cNvPr>
          <p:cNvSpPr txBox="1"/>
          <p:nvPr/>
        </p:nvSpPr>
        <p:spPr>
          <a:xfrm>
            <a:off x="2634661" y="2758652"/>
            <a:ext cx="911775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800" dirty="0">
                <a:solidFill>
                  <a:schemeClr val="bg1"/>
                </a:solidFill>
              </a:rPr>
              <a:t>adds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47915BFA-16E2-6FA7-0AFD-87605F1F9F4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56792" y="1127590"/>
            <a:ext cx="4933432" cy="46028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619290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8723865-5537-94FA-D508-BC7F7BDACF0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DA9231DC-B85C-B2A4-B59E-5E41B62B5D6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25FD7C1-AE3E-6C34-CCA8-EEA868FF62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208994AA-C89F-7FCF-0C4B-33D3CC49AE9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0237" y="1231923"/>
            <a:ext cx="2464627" cy="2299461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160C4585-CAD7-6BA9-B95C-29A79F9AE829}"/>
              </a:ext>
            </a:extLst>
          </p:cNvPr>
          <p:cNvSpPr txBox="1">
            <a:spLocks/>
          </p:cNvSpPr>
          <p:nvPr/>
        </p:nvSpPr>
        <p:spPr>
          <a:xfrm>
            <a:off x="7194297" y="3956672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</a:t>
            </a: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939A1A63-3CC3-C1ED-5B59-69B2C8FAB299}"/>
              </a:ext>
            </a:extLst>
          </p:cNvPr>
          <p:cNvSpPr/>
          <p:nvPr/>
        </p:nvSpPr>
        <p:spPr>
          <a:xfrm>
            <a:off x="2776780" y="4118767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5CA2506D-35FA-30FE-C855-FB3FD9DF52BB}"/>
              </a:ext>
            </a:extLst>
          </p:cNvPr>
          <p:cNvSpPr txBox="1">
            <a:spLocks/>
          </p:cNvSpPr>
          <p:nvPr/>
        </p:nvSpPr>
        <p:spPr>
          <a:xfrm>
            <a:off x="7194297" y="492526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put 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95CDDB7B-DF8B-73B5-E580-5711430393EF}"/>
              </a:ext>
            </a:extLst>
          </p:cNvPr>
          <p:cNvSpPr txBox="1">
            <a:spLocks/>
          </p:cNvSpPr>
          <p:nvPr/>
        </p:nvSpPr>
        <p:spPr>
          <a:xfrm>
            <a:off x="413922" y="394758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adds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66736680-EBDE-4294-7589-8FD8977D0595}"/>
              </a:ext>
            </a:extLst>
          </p:cNvPr>
          <p:cNvSpPr txBox="1">
            <a:spLocks/>
          </p:cNvSpPr>
          <p:nvPr/>
        </p:nvSpPr>
        <p:spPr>
          <a:xfrm>
            <a:off x="4516271" y="3987677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</a:t>
            </a:r>
          </a:p>
        </p:txBody>
      </p:sp>
      <p:sp>
        <p:nvSpPr>
          <p:cNvPr id="22" name="Cross 21">
            <a:extLst>
              <a:ext uri="{FF2B5EF4-FFF2-40B4-BE49-F238E27FC236}">
                <a16:creationId xmlns:a16="http://schemas.microsoft.com/office/drawing/2014/main" id="{BCA680A8-B2A3-9CE0-797D-785DB056702E}"/>
              </a:ext>
            </a:extLst>
          </p:cNvPr>
          <p:cNvSpPr/>
          <p:nvPr/>
        </p:nvSpPr>
        <p:spPr>
          <a:xfrm>
            <a:off x="6639701" y="4128114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7C2176E0-5EF8-2059-1F08-2ECF4C09DAC4}"/>
              </a:ext>
            </a:extLst>
          </p:cNvPr>
          <p:cNvSpPr txBox="1">
            <a:spLocks/>
          </p:cNvSpPr>
          <p:nvPr/>
        </p:nvSpPr>
        <p:spPr>
          <a:xfrm>
            <a:off x="4516271" y="495627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or towards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07BAFC7-50D3-8C10-5E98-0BDE1B589831}"/>
              </a:ext>
            </a:extLst>
          </p:cNvPr>
          <p:cNvSpPr txBox="1">
            <a:spLocks/>
          </p:cNvSpPr>
          <p:nvPr/>
        </p:nvSpPr>
        <p:spPr>
          <a:xfrm>
            <a:off x="9767455" y="3971352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</a:t>
            </a:r>
          </a:p>
        </p:txBody>
      </p:sp>
      <p:sp>
        <p:nvSpPr>
          <p:cNvPr id="8" name="Cross 7">
            <a:extLst>
              <a:ext uri="{FF2B5EF4-FFF2-40B4-BE49-F238E27FC236}">
                <a16:creationId xmlns:a16="http://schemas.microsoft.com/office/drawing/2014/main" id="{952341F7-527A-233B-FCFC-5482AB19851B}"/>
              </a:ext>
            </a:extLst>
          </p:cNvPr>
          <p:cNvSpPr/>
          <p:nvPr/>
        </p:nvSpPr>
        <p:spPr>
          <a:xfrm>
            <a:off x="9255363" y="4111789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C09070D6-736A-0886-CFF3-74EBAD32159B}"/>
              </a:ext>
            </a:extLst>
          </p:cNvPr>
          <p:cNvSpPr txBox="1">
            <a:spLocks/>
          </p:cNvSpPr>
          <p:nvPr/>
        </p:nvSpPr>
        <p:spPr>
          <a:xfrm>
            <a:off x="9767456" y="49399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he/she/it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55E76C-A3CD-542E-BF97-A889EC909294}"/>
              </a:ext>
            </a:extLst>
          </p:cNvPr>
          <p:cNvSpPr txBox="1"/>
          <p:nvPr/>
        </p:nvSpPr>
        <p:spPr>
          <a:xfrm>
            <a:off x="1796461" y="1855902"/>
            <a:ext cx="911775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800" dirty="0">
                <a:solidFill>
                  <a:schemeClr val="bg1"/>
                </a:solidFill>
              </a:rPr>
              <a:t>adds</a:t>
            </a:r>
          </a:p>
        </p:txBody>
      </p:sp>
    </p:spTree>
    <p:extLst>
      <p:ext uri="{BB962C8B-B14F-4D97-AF65-F5344CB8AC3E}">
        <p14:creationId xmlns:p14="http://schemas.microsoft.com/office/powerpoint/2010/main" val="53884597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4" grpId="0" animBg="1"/>
      <p:bldP spid="18" grpId="0" animBg="1"/>
      <p:bldP spid="19" grpId="0" animBg="1"/>
      <p:bldP spid="21" grpId="0" animBg="1"/>
      <p:bldP spid="22" grpId="0" animBg="1"/>
      <p:bldP spid="23" grpId="0" animBg="1"/>
      <p:bldP spid="2" grpId="0" animBg="1"/>
      <p:bldP spid="8" grpId="0" animBg="1"/>
      <p:bldP spid="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57FA90E-AFAA-8322-1535-E5CC3C2901A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FCF23A6C-474A-7184-47C1-21F0896096E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0002BF6-4FF7-DFF6-B439-D15B872CE4A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Emile adapted to the circumstances.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08A5956-B1F5-B921-3213-ABEB4C773962}"/>
              </a:ext>
            </a:extLst>
          </p:cNvPr>
          <p:cNvSpPr txBox="1"/>
          <p:nvPr/>
        </p:nvSpPr>
        <p:spPr>
          <a:xfrm>
            <a:off x="3207893" y="2507000"/>
            <a:ext cx="776786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adapted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710EB58A-EE75-8BA4-4D19-7868A50AF5A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3837" y="1206430"/>
            <a:ext cx="3873834" cy="49911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294569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86E39CD-B69B-157E-86F3-86DA74B8AA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EC1A20B1-4917-F33D-D338-5DEA0944CAD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017565C-87CB-38D3-C9BA-778057AED39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95D8CDDC-6D79-934F-EC39-28BB49DEF56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3837" y="1206430"/>
            <a:ext cx="2168862" cy="279443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74B6A12F-94C5-A049-C7CA-C96DF1807CE0}"/>
              </a:ext>
            </a:extLst>
          </p:cNvPr>
          <p:cNvSpPr txBox="1"/>
          <p:nvPr/>
        </p:nvSpPr>
        <p:spPr>
          <a:xfrm>
            <a:off x="2687193" y="1757700"/>
            <a:ext cx="776786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adapted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6669CBF-2EF0-F188-8CAC-6A5E78FDBC81}"/>
              </a:ext>
            </a:extLst>
          </p:cNvPr>
          <p:cNvSpPr txBox="1">
            <a:spLocks/>
          </p:cNvSpPr>
          <p:nvPr/>
        </p:nvSpPr>
        <p:spPr>
          <a:xfrm>
            <a:off x="7067551" y="4128523"/>
            <a:ext cx="1955146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apt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346E4D7F-3A35-884E-5E9F-4379157E1220}"/>
              </a:ext>
            </a:extLst>
          </p:cNvPr>
          <p:cNvSpPr txBox="1">
            <a:spLocks/>
          </p:cNvSpPr>
          <p:nvPr/>
        </p:nvSpPr>
        <p:spPr>
          <a:xfrm>
            <a:off x="9715501" y="4128523"/>
            <a:ext cx="1595828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ed</a:t>
            </a:r>
          </a:p>
        </p:txBody>
      </p:sp>
      <p:sp>
        <p:nvSpPr>
          <p:cNvPr id="9" name="Cross 8">
            <a:extLst>
              <a:ext uri="{FF2B5EF4-FFF2-40B4-BE49-F238E27FC236}">
                <a16:creationId xmlns:a16="http://schemas.microsoft.com/office/drawing/2014/main" id="{E7990F87-5911-6815-D91A-88BD11C9A204}"/>
              </a:ext>
            </a:extLst>
          </p:cNvPr>
          <p:cNvSpPr/>
          <p:nvPr/>
        </p:nvSpPr>
        <p:spPr>
          <a:xfrm>
            <a:off x="9144799" y="4268960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46684F3C-B4EC-80D1-C633-E4D0024C2766}"/>
              </a:ext>
            </a:extLst>
          </p:cNvPr>
          <p:cNvSpPr/>
          <p:nvPr/>
        </p:nvSpPr>
        <p:spPr>
          <a:xfrm>
            <a:off x="3444086" y="4312276"/>
            <a:ext cx="860500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93C5958F-DD14-4630-AC66-81B87A86AEF6}"/>
              </a:ext>
            </a:extLst>
          </p:cNvPr>
          <p:cNvSpPr txBox="1">
            <a:spLocks/>
          </p:cNvSpPr>
          <p:nvPr/>
        </p:nvSpPr>
        <p:spPr>
          <a:xfrm>
            <a:off x="7067551" y="4992637"/>
            <a:ext cx="1996311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fit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8565F7E4-D429-D984-A33F-9FA353C80EE8}"/>
              </a:ext>
            </a:extLst>
          </p:cNvPr>
          <p:cNvSpPr txBox="1">
            <a:spLocks/>
          </p:cNvSpPr>
          <p:nvPr/>
        </p:nvSpPr>
        <p:spPr>
          <a:xfrm>
            <a:off x="999759" y="413675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adapted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59825345-2B19-CDFC-CBB1-03AFB32CBE31}"/>
              </a:ext>
            </a:extLst>
          </p:cNvPr>
          <p:cNvSpPr txBox="1">
            <a:spLocks/>
          </p:cNvSpPr>
          <p:nvPr/>
        </p:nvSpPr>
        <p:spPr>
          <a:xfrm>
            <a:off x="9715501" y="4996701"/>
            <a:ext cx="1595828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happened in the past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2A893B60-28EF-FD3A-2854-E8652C6E159D}"/>
              </a:ext>
            </a:extLst>
          </p:cNvPr>
          <p:cNvSpPr txBox="1">
            <a:spLocks/>
          </p:cNvSpPr>
          <p:nvPr/>
        </p:nvSpPr>
        <p:spPr>
          <a:xfrm>
            <a:off x="4650988" y="4115198"/>
            <a:ext cx="1644007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ad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A2DF7EE5-D04F-5841-3C96-69C103918657}"/>
              </a:ext>
            </a:extLst>
          </p:cNvPr>
          <p:cNvSpPr txBox="1">
            <a:spLocks/>
          </p:cNvSpPr>
          <p:nvPr/>
        </p:nvSpPr>
        <p:spPr>
          <a:xfrm>
            <a:off x="4564541" y="4992637"/>
            <a:ext cx="1730454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or towards</a:t>
            </a:r>
          </a:p>
        </p:txBody>
      </p:sp>
      <p:sp>
        <p:nvSpPr>
          <p:cNvPr id="17" name="Cross 16">
            <a:extLst>
              <a:ext uri="{FF2B5EF4-FFF2-40B4-BE49-F238E27FC236}">
                <a16:creationId xmlns:a16="http://schemas.microsoft.com/office/drawing/2014/main" id="{8FBA5E2B-1EA5-9981-13F0-F7DF2D649AA9}"/>
              </a:ext>
            </a:extLst>
          </p:cNvPr>
          <p:cNvSpPr/>
          <p:nvPr/>
        </p:nvSpPr>
        <p:spPr>
          <a:xfrm>
            <a:off x="6454532" y="4268960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859651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5" grpId="0" animBg="1"/>
      <p:bldP spid="16" grpId="0" animBg="1"/>
      <p:bldP spid="1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B5972E2-C4AD-1AE0-B929-AF50860C2B5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, background pattern&#10;&#10;Description automatically generated">
            <a:extLst>
              <a:ext uri="{FF2B5EF4-FFF2-40B4-BE49-F238E27FC236}">
                <a16:creationId xmlns:a16="http://schemas.microsoft.com/office/drawing/2014/main" id="{B455E79F-BD8A-02D0-BDCC-FB507FC0876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7ECE484-93C2-4116-8060-520F09B9FBB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Aimee adjusted the controls. 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00746E2A-3620-5E73-5779-799D1C17618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346472" y="562624"/>
            <a:ext cx="5858348" cy="4618976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BE009EFB-610D-1D3C-C375-50815706ECF8}"/>
              </a:ext>
            </a:extLst>
          </p:cNvPr>
          <p:cNvSpPr txBox="1"/>
          <p:nvPr/>
        </p:nvSpPr>
        <p:spPr>
          <a:xfrm>
            <a:off x="1675909" y="1910092"/>
            <a:ext cx="906330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adjusted</a:t>
            </a:r>
          </a:p>
        </p:txBody>
      </p:sp>
    </p:spTree>
    <p:extLst>
      <p:ext uri="{BB962C8B-B14F-4D97-AF65-F5344CB8AC3E}">
        <p14:creationId xmlns:p14="http://schemas.microsoft.com/office/powerpoint/2010/main" val="172826036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75CEFD9-089F-BABF-17C9-E1CB6DEEE61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, background pattern&#10;&#10;Description automatically generated">
            <a:extLst>
              <a:ext uri="{FF2B5EF4-FFF2-40B4-BE49-F238E27FC236}">
                <a16:creationId xmlns:a16="http://schemas.microsoft.com/office/drawing/2014/main" id="{F1844013-2081-5E06-2FFD-8B37D48D7F9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79F23A9-9149-7FEE-8221-9356A7465E7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13F34079-5DC5-CBD4-492B-B094EE742C0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385" y="1273824"/>
            <a:ext cx="3219461" cy="2538363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9188FAD9-65EB-6DF9-F50E-874F6E155D62}"/>
              </a:ext>
            </a:extLst>
          </p:cNvPr>
          <p:cNvSpPr txBox="1"/>
          <p:nvPr/>
        </p:nvSpPr>
        <p:spPr>
          <a:xfrm>
            <a:off x="1675909" y="1910092"/>
            <a:ext cx="906330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adjusted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75F32728-C85F-D229-745C-328690E7290F}"/>
              </a:ext>
            </a:extLst>
          </p:cNvPr>
          <p:cNvSpPr txBox="1">
            <a:spLocks/>
          </p:cNvSpPr>
          <p:nvPr/>
        </p:nvSpPr>
        <p:spPr>
          <a:xfrm>
            <a:off x="6660795" y="4100886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just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DA34681C-0254-6BDD-8D4F-C10E2FD61FEB}"/>
              </a:ext>
            </a:extLst>
          </p:cNvPr>
          <p:cNvSpPr txBox="1">
            <a:spLocks/>
          </p:cNvSpPr>
          <p:nvPr/>
        </p:nvSpPr>
        <p:spPr>
          <a:xfrm>
            <a:off x="9552943" y="4100886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ed</a:t>
            </a:r>
          </a:p>
        </p:txBody>
      </p:sp>
      <p:sp>
        <p:nvSpPr>
          <p:cNvPr id="10" name="Cross 9">
            <a:extLst>
              <a:ext uri="{FF2B5EF4-FFF2-40B4-BE49-F238E27FC236}">
                <a16:creationId xmlns:a16="http://schemas.microsoft.com/office/drawing/2014/main" id="{E5DAA982-F6A3-7E5A-2502-AA620875260C}"/>
              </a:ext>
            </a:extLst>
          </p:cNvPr>
          <p:cNvSpPr/>
          <p:nvPr/>
        </p:nvSpPr>
        <p:spPr>
          <a:xfrm>
            <a:off x="8938231" y="424132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82E3460D-6ED1-E508-A76C-471185ADDF31}"/>
              </a:ext>
            </a:extLst>
          </p:cNvPr>
          <p:cNvSpPr/>
          <p:nvPr/>
        </p:nvSpPr>
        <p:spPr>
          <a:xfrm>
            <a:off x="2758294" y="4262981"/>
            <a:ext cx="860500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E4631649-E0F6-BF2F-366F-EA5C2FD605B0}"/>
              </a:ext>
            </a:extLst>
          </p:cNvPr>
          <p:cNvSpPr txBox="1">
            <a:spLocks/>
          </p:cNvSpPr>
          <p:nvPr/>
        </p:nvSpPr>
        <p:spPr>
          <a:xfrm>
            <a:off x="6660795" y="5072272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right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97A244B5-C8B8-6CAC-AFEB-BB088940382B}"/>
              </a:ext>
            </a:extLst>
          </p:cNvPr>
          <p:cNvSpPr txBox="1">
            <a:spLocks/>
          </p:cNvSpPr>
          <p:nvPr/>
        </p:nvSpPr>
        <p:spPr>
          <a:xfrm>
            <a:off x="366699" y="4100886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adjusted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5AE3BDB6-2544-A9A5-E9C3-AC266FD87D98}"/>
              </a:ext>
            </a:extLst>
          </p:cNvPr>
          <p:cNvSpPr txBox="1">
            <a:spLocks/>
          </p:cNvSpPr>
          <p:nvPr/>
        </p:nvSpPr>
        <p:spPr>
          <a:xfrm>
            <a:off x="9552943" y="5072272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happened in the past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F5D51E99-00C5-69C9-124C-F61C2423D030}"/>
              </a:ext>
            </a:extLst>
          </p:cNvPr>
          <p:cNvSpPr txBox="1">
            <a:spLocks/>
          </p:cNvSpPr>
          <p:nvPr/>
        </p:nvSpPr>
        <p:spPr>
          <a:xfrm>
            <a:off x="3768646" y="4100886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ad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6C95F5FF-6BC4-B223-E08A-CB9C34BED134}"/>
              </a:ext>
            </a:extLst>
          </p:cNvPr>
          <p:cNvSpPr txBox="1">
            <a:spLocks/>
          </p:cNvSpPr>
          <p:nvPr/>
        </p:nvSpPr>
        <p:spPr>
          <a:xfrm>
            <a:off x="3798414" y="5072272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to or towards</a:t>
            </a:r>
          </a:p>
        </p:txBody>
      </p:sp>
      <p:sp>
        <p:nvSpPr>
          <p:cNvPr id="12" name="Cross 11">
            <a:extLst>
              <a:ext uri="{FF2B5EF4-FFF2-40B4-BE49-F238E27FC236}">
                <a16:creationId xmlns:a16="http://schemas.microsoft.com/office/drawing/2014/main" id="{0450F71E-4F3A-3E24-3326-FC158BECDF4B}"/>
              </a:ext>
            </a:extLst>
          </p:cNvPr>
          <p:cNvSpPr/>
          <p:nvPr/>
        </p:nvSpPr>
        <p:spPr>
          <a:xfrm>
            <a:off x="6038251" y="424132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6655225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0" grpId="0" animBg="1"/>
      <p:bldP spid="14" grpId="0" animBg="1"/>
      <p:bldP spid="18" grpId="0" animBg="1"/>
      <p:bldP spid="19" grpId="0" animBg="1"/>
      <p:bldP spid="20" grpId="0" animBg="1"/>
      <p:bldP spid="8" grpId="0" animBg="1"/>
      <p:bldP spid="11" grpId="0" animBg="1"/>
      <p:bldP spid="1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EF21B42-5016-8391-A2B5-BDEFDD7C70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F5D2E0E3-0B73-9F22-48BE-5028F2E566B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CD21B34-8EF5-14C0-66F0-2053323160C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D3DAAD5C-5F12-3188-AC7C-989CAD201FA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2CAEC61A-8A44-FF58-D38F-7B8B64156B6B}"/>
              </a:ext>
            </a:extLst>
          </p:cNvPr>
          <p:cNvSpPr txBox="1">
            <a:spLocks/>
          </p:cNvSpPr>
          <p:nvPr/>
        </p:nvSpPr>
        <p:spPr>
          <a:xfrm>
            <a:off x="3078032" y="2722557"/>
            <a:ext cx="3017967" cy="959579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does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A35EC4B-1875-D7D1-43D4-997B8DE58C37}"/>
              </a:ext>
            </a:extLst>
          </p:cNvPr>
          <p:cNvSpPr txBox="1">
            <a:spLocks/>
          </p:cNvSpPr>
          <p:nvPr/>
        </p:nvSpPr>
        <p:spPr>
          <a:xfrm>
            <a:off x="6791029" y="2722556"/>
            <a:ext cx="3017967" cy="959579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duzz</a:t>
            </a:r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3802D5F2-1FA8-E6E9-C45E-9A25E79924E1}"/>
              </a:ext>
            </a:extLst>
          </p:cNvPr>
          <p:cNvSpPr txBox="1">
            <a:spLocks/>
          </p:cNvSpPr>
          <p:nvPr/>
        </p:nvSpPr>
        <p:spPr>
          <a:xfrm>
            <a:off x="370704" y="383060"/>
            <a:ext cx="11454712" cy="2088292"/>
          </a:xfrm>
          <a:prstGeom prst="roundRect">
            <a:avLst>
              <a:gd name="adj" fmla="val 31674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spelling of a word relates to: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the word is pronounced (phonics) and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the word means (morphology).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DCA5E2B-DD4C-F47E-ADB6-D9A902FC06A8}"/>
              </a:ext>
            </a:extLst>
          </p:cNvPr>
          <p:cNvSpPr txBox="1">
            <a:spLocks/>
          </p:cNvSpPr>
          <p:nvPr/>
        </p:nvSpPr>
        <p:spPr>
          <a:xfrm>
            <a:off x="2338281" y="3933341"/>
            <a:ext cx="8905497" cy="2541599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These words would be pronounced the same. Phonetically they are “correct”. </a:t>
            </a:r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But only one conveys the meaning of the word. </a:t>
            </a:r>
          </a:p>
        </p:txBody>
      </p:sp>
    </p:spTree>
    <p:extLst>
      <p:ext uri="{BB962C8B-B14F-4D97-AF65-F5344CB8AC3E}">
        <p14:creationId xmlns:p14="http://schemas.microsoft.com/office/powerpoint/2010/main" val="33844856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2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F523208-E978-F085-A0F5-1048C11DC8F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563374C4-8817-5C6A-8DE5-840A3BB635A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F2B17FB-5511-59D0-3310-E25E2BEAE4C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Emile was adopted by his parents.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AF41AF4-85FC-C93D-87CE-6481A936862D}"/>
              </a:ext>
            </a:extLst>
          </p:cNvPr>
          <p:cNvSpPr txBox="1"/>
          <p:nvPr/>
        </p:nvSpPr>
        <p:spPr>
          <a:xfrm>
            <a:off x="2212064" y="2534092"/>
            <a:ext cx="7767869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800" dirty="0">
                <a:solidFill>
                  <a:schemeClr val="bg1"/>
                </a:solidFill>
              </a:rPr>
              <a:t>adopted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5406F9C3-0B39-845C-16A7-3E52A332875C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4977" y="1174858"/>
            <a:ext cx="4000499" cy="51543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051865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B039898-ABFB-25B4-C620-4C0ABDD3F54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3EBBB00F-61D8-0C61-0098-76D3CB81393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A82B81C-57C2-2F67-50D9-E5F3C07C57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FDF40020-B1F9-327B-9F2B-6B522098909E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3837" y="1206430"/>
            <a:ext cx="2168862" cy="279443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6D5771F4-7866-1C8C-91FD-FA12E4E0A69B}"/>
              </a:ext>
            </a:extLst>
          </p:cNvPr>
          <p:cNvSpPr txBox="1"/>
          <p:nvPr/>
        </p:nvSpPr>
        <p:spPr>
          <a:xfrm>
            <a:off x="2154316" y="1721292"/>
            <a:ext cx="7767869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800" dirty="0">
                <a:solidFill>
                  <a:schemeClr val="bg1"/>
                </a:solidFill>
              </a:rPr>
              <a:t>adopted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0E4D8F3A-90D8-D5C7-3ABD-5BC44AC8B352}"/>
              </a:ext>
            </a:extLst>
          </p:cNvPr>
          <p:cNvSpPr txBox="1">
            <a:spLocks/>
          </p:cNvSpPr>
          <p:nvPr/>
        </p:nvSpPr>
        <p:spPr>
          <a:xfrm>
            <a:off x="6660795" y="4100886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opt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797D2E27-8873-A55C-5569-233637FC6183}"/>
              </a:ext>
            </a:extLst>
          </p:cNvPr>
          <p:cNvSpPr txBox="1">
            <a:spLocks/>
          </p:cNvSpPr>
          <p:nvPr/>
        </p:nvSpPr>
        <p:spPr>
          <a:xfrm>
            <a:off x="9552943" y="4100886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ed</a:t>
            </a:r>
          </a:p>
        </p:txBody>
      </p:sp>
      <p:sp>
        <p:nvSpPr>
          <p:cNvPr id="21" name="Cross 20">
            <a:extLst>
              <a:ext uri="{FF2B5EF4-FFF2-40B4-BE49-F238E27FC236}">
                <a16:creationId xmlns:a16="http://schemas.microsoft.com/office/drawing/2014/main" id="{5A75BEAC-F5E5-2601-F839-6E3E2F6834BF}"/>
              </a:ext>
            </a:extLst>
          </p:cNvPr>
          <p:cNvSpPr/>
          <p:nvPr/>
        </p:nvSpPr>
        <p:spPr>
          <a:xfrm>
            <a:off x="8938231" y="424132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Arrow: Right 21">
            <a:extLst>
              <a:ext uri="{FF2B5EF4-FFF2-40B4-BE49-F238E27FC236}">
                <a16:creationId xmlns:a16="http://schemas.microsoft.com/office/drawing/2014/main" id="{9C6DEB4D-FF7C-2CF8-DBE8-D045D7B9ABAE}"/>
              </a:ext>
            </a:extLst>
          </p:cNvPr>
          <p:cNvSpPr/>
          <p:nvPr/>
        </p:nvSpPr>
        <p:spPr>
          <a:xfrm>
            <a:off x="2758294" y="4262981"/>
            <a:ext cx="860500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D386517F-90C4-A3D3-B953-E19FDD612918}"/>
              </a:ext>
            </a:extLst>
          </p:cNvPr>
          <p:cNvSpPr txBox="1">
            <a:spLocks/>
          </p:cNvSpPr>
          <p:nvPr/>
        </p:nvSpPr>
        <p:spPr>
          <a:xfrm>
            <a:off x="6660795" y="5072272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>
                <a:solidFill>
                  <a:schemeClr val="bg1"/>
                </a:solidFill>
                <a:ea typeface="Andika"/>
                <a:cs typeface="Andika"/>
              </a:rPr>
              <a:t>to choose</a:t>
            </a:r>
            <a:endParaRPr lang="en-GB" sz="2800" dirty="0">
              <a:solidFill>
                <a:schemeClr val="bg1"/>
              </a:solidFill>
              <a:ea typeface="Andika"/>
              <a:cs typeface="Andika"/>
            </a:endParaRP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26459DD5-CFB1-DBAE-EE08-D6601525F0FF}"/>
              </a:ext>
            </a:extLst>
          </p:cNvPr>
          <p:cNvSpPr txBox="1">
            <a:spLocks/>
          </p:cNvSpPr>
          <p:nvPr/>
        </p:nvSpPr>
        <p:spPr>
          <a:xfrm>
            <a:off x="366699" y="4100886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adopted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9243C1CF-B1C7-45D5-7929-23995594850E}"/>
              </a:ext>
            </a:extLst>
          </p:cNvPr>
          <p:cNvSpPr txBox="1">
            <a:spLocks/>
          </p:cNvSpPr>
          <p:nvPr/>
        </p:nvSpPr>
        <p:spPr>
          <a:xfrm>
            <a:off x="9552943" y="5072272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happened in the past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E45E5E26-CFA6-5E1B-CBD9-24F5222DF645}"/>
              </a:ext>
            </a:extLst>
          </p:cNvPr>
          <p:cNvSpPr txBox="1">
            <a:spLocks/>
          </p:cNvSpPr>
          <p:nvPr/>
        </p:nvSpPr>
        <p:spPr>
          <a:xfrm>
            <a:off x="3768646" y="4100886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ad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F6E7A200-A1B1-9F82-4D04-27F107498F4E}"/>
              </a:ext>
            </a:extLst>
          </p:cNvPr>
          <p:cNvSpPr txBox="1">
            <a:spLocks/>
          </p:cNvSpPr>
          <p:nvPr/>
        </p:nvSpPr>
        <p:spPr>
          <a:xfrm>
            <a:off x="3798414" y="5072272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or towards</a:t>
            </a:r>
          </a:p>
        </p:txBody>
      </p:sp>
      <p:sp>
        <p:nvSpPr>
          <p:cNvPr id="28" name="Cross 27">
            <a:extLst>
              <a:ext uri="{FF2B5EF4-FFF2-40B4-BE49-F238E27FC236}">
                <a16:creationId xmlns:a16="http://schemas.microsoft.com/office/drawing/2014/main" id="{85972F82-0BB0-ED93-B39E-C7410BA00A26}"/>
              </a:ext>
            </a:extLst>
          </p:cNvPr>
          <p:cNvSpPr/>
          <p:nvPr/>
        </p:nvSpPr>
        <p:spPr>
          <a:xfrm>
            <a:off x="6038251" y="424132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2114328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BF76ED5-6C39-3A3F-FFE5-5DC4BE037D2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8344CFD2-7C86-EE7C-8483-EF314D70625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3C82915-1369-FDCF-3F40-85FE0661DC9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Scrambler addressed the </a:t>
            </a:r>
            <a:r>
              <a:rPr lang="en-GB" sz="4400" dirty="0" err="1">
                <a:solidFill>
                  <a:schemeClr val="bg1"/>
                </a:solidFill>
              </a:rPr>
              <a:t>Scramblings</a:t>
            </a:r>
            <a:r>
              <a:rPr lang="en-GB" sz="4400" dirty="0">
                <a:solidFill>
                  <a:schemeClr val="bg1"/>
                </a:solidFill>
              </a:rPr>
              <a:t>.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C9F6D8F2-04D6-8703-0EE4-68328D4BC74C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590620" y="1522209"/>
            <a:ext cx="4684522" cy="4370591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66277D47-B473-7A6E-B3FC-66F082437D94}"/>
              </a:ext>
            </a:extLst>
          </p:cNvPr>
          <p:cNvSpPr txBox="1"/>
          <p:nvPr/>
        </p:nvSpPr>
        <p:spPr>
          <a:xfrm>
            <a:off x="1751641" y="1982450"/>
            <a:ext cx="911775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800" dirty="0">
                <a:solidFill>
                  <a:schemeClr val="bg1"/>
                </a:solidFill>
              </a:rPr>
              <a:t>addressed</a:t>
            </a:r>
          </a:p>
        </p:txBody>
      </p:sp>
    </p:spTree>
    <p:extLst>
      <p:ext uri="{BB962C8B-B14F-4D97-AF65-F5344CB8AC3E}">
        <p14:creationId xmlns:p14="http://schemas.microsoft.com/office/powerpoint/2010/main" val="95071306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DC87D14-1CF3-9457-0347-F939B0ED1B5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923E3F39-4633-BE45-2524-1195D85A3DE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4EF41E3-CC04-F7D4-EEC5-D02F2052ABE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66D18182-3009-EAB5-73F6-133EDF11DA9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0237" y="1231923"/>
            <a:ext cx="2464627" cy="2299461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3602E857-5D2A-AAD1-CFD0-64F98C82BF30}"/>
              </a:ext>
            </a:extLst>
          </p:cNvPr>
          <p:cNvSpPr txBox="1"/>
          <p:nvPr/>
        </p:nvSpPr>
        <p:spPr>
          <a:xfrm>
            <a:off x="1565278" y="2084834"/>
            <a:ext cx="911775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800" dirty="0">
                <a:solidFill>
                  <a:schemeClr val="bg1"/>
                </a:solidFill>
              </a:rPr>
              <a:t>addressed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9F53B527-B15E-E7CB-463B-B94910C6138E}"/>
              </a:ext>
            </a:extLst>
          </p:cNvPr>
          <p:cNvSpPr txBox="1">
            <a:spLocks/>
          </p:cNvSpPr>
          <p:nvPr/>
        </p:nvSpPr>
        <p:spPr>
          <a:xfrm>
            <a:off x="6710880" y="4282657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dress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036DDD66-2A1A-A6B7-37B6-D7BBEF8ABA12}"/>
              </a:ext>
            </a:extLst>
          </p:cNvPr>
          <p:cNvSpPr txBox="1">
            <a:spLocks/>
          </p:cNvSpPr>
          <p:nvPr/>
        </p:nvSpPr>
        <p:spPr>
          <a:xfrm>
            <a:off x="9603028" y="4282657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ed</a:t>
            </a:r>
          </a:p>
        </p:txBody>
      </p:sp>
      <p:sp>
        <p:nvSpPr>
          <p:cNvPr id="12" name="Cross 11">
            <a:extLst>
              <a:ext uri="{FF2B5EF4-FFF2-40B4-BE49-F238E27FC236}">
                <a16:creationId xmlns:a16="http://schemas.microsoft.com/office/drawing/2014/main" id="{F8BFA36D-27CD-F8CF-4C71-4A286D288D60}"/>
              </a:ext>
            </a:extLst>
          </p:cNvPr>
          <p:cNvSpPr/>
          <p:nvPr/>
        </p:nvSpPr>
        <p:spPr>
          <a:xfrm>
            <a:off x="8988316" y="4423094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Arrow: Right 12">
            <a:extLst>
              <a:ext uri="{FF2B5EF4-FFF2-40B4-BE49-F238E27FC236}">
                <a16:creationId xmlns:a16="http://schemas.microsoft.com/office/drawing/2014/main" id="{C20AA467-0F6E-551B-0E59-229716EB3308}"/>
              </a:ext>
            </a:extLst>
          </p:cNvPr>
          <p:cNvSpPr/>
          <p:nvPr/>
        </p:nvSpPr>
        <p:spPr>
          <a:xfrm>
            <a:off x="2808379" y="4444752"/>
            <a:ext cx="860500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199332FD-A7CA-8C40-03E1-275F4B176528}"/>
              </a:ext>
            </a:extLst>
          </p:cNvPr>
          <p:cNvSpPr txBox="1">
            <a:spLocks/>
          </p:cNvSpPr>
          <p:nvPr/>
        </p:nvSpPr>
        <p:spPr>
          <a:xfrm>
            <a:off x="6710880" y="5254043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to direct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F8CD365D-6D31-A3B6-CBEE-BFB56450659B}"/>
              </a:ext>
            </a:extLst>
          </p:cNvPr>
          <p:cNvSpPr txBox="1">
            <a:spLocks/>
          </p:cNvSpPr>
          <p:nvPr/>
        </p:nvSpPr>
        <p:spPr>
          <a:xfrm>
            <a:off x="416784" y="4282657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addressed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8EDA3BBA-5B7E-6164-F9EA-EA363FA4435A}"/>
              </a:ext>
            </a:extLst>
          </p:cNvPr>
          <p:cNvSpPr txBox="1">
            <a:spLocks/>
          </p:cNvSpPr>
          <p:nvPr/>
        </p:nvSpPr>
        <p:spPr>
          <a:xfrm>
            <a:off x="9603028" y="5254043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happened in the past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08F0DF43-F0E5-28D9-9EA5-B58D021EF219}"/>
              </a:ext>
            </a:extLst>
          </p:cNvPr>
          <p:cNvSpPr txBox="1">
            <a:spLocks/>
          </p:cNvSpPr>
          <p:nvPr/>
        </p:nvSpPr>
        <p:spPr>
          <a:xfrm>
            <a:off x="3818731" y="4282657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ad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6B736AD2-496B-A43D-BC89-4FF9A690FD23}"/>
              </a:ext>
            </a:extLst>
          </p:cNvPr>
          <p:cNvSpPr txBox="1">
            <a:spLocks/>
          </p:cNvSpPr>
          <p:nvPr/>
        </p:nvSpPr>
        <p:spPr>
          <a:xfrm>
            <a:off x="3848499" y="5254043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to or towards</a:t>
            </a:r>
          </a:p>
        </p:txBody>
      </p:sp>
      <p:sp>
        <p:nvSpPr>
          <p:cNvPr id="25" name="Cross 24">
            <a:extLst>
              <a:ext uri="{FF2B5EF4-FFF2-40B4-BE49-F238E27FC236}">
                <a16:creationId xmlns:a16="http://schemas.microsoft.com/office/drawing/2014/main" id="{D667B5AD-9543-4240-A98D-B637A646A522}"/>
              </a:ext>
            </a:extLst>
          </p:cNvPr>
          <p:cNvSpPr/>
          <p:nvPr/>
        </p:nvSpPr>
        <p:spPr>
          <a:xfrm>
            <a:off x="6088336" y="4423094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3113999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0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0" grpId="0" animBg="1"/>
      <p:bldP spid="11" grpId="0" animBg="1"/>
      <p:bldP spid="12" grpId="0" animBg="1"/>
      <p:bldP spid="13" grpId="0" animBg="1"/>
      <p:bldP spid="15" grpId="0" animBg="1"/>
      <p:bldP spid="16" grpId="0" animBg="1"/>
      <p:bldP spid="17" grpId="0" animBg="1"/>
      <p:bldP spid="20" grpId="0" animBg="1"/>
      <p:bldP spid="24" grpId="0" animBg="1"/>
      <p:bldP spid="2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A7B2DF37-5583-914A-4569-0DC0E842C35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Emile advises Aimee. 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2860568" y="1905375"/>
            <a:ext cx="768370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advises 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3083C170-2DD3-02C9-FE84-6A0FB64A0C3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52756" y="2170322"/>
            <a:ext cx="5161934" cy="40698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77476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F9C36D8-EE03-78CF-81DB-AE3B6552D08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E7B4287C-1DF4-F18E-0B4B-C25588FE9BB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E446017-CFD2-293D-1034-88A0B63B30F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650351B-E31D-FD98-69F3-00802B743B13}"/>
              </a:ext>
            </a:extLst>
          </p:cNvPr>
          <p:cNvSpPr txBox="1"/>
          <p:nvPr/>
        </p:nvSpPr>
        <p:spPr>
          <a:xfrm>
            <a:off x="2860568" y="1905375"/>
            <a:ext cx="768370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advises 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6DEC0248-D75F-DC33-50DC-BF32FAC90C9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8159" y="1242335"/>
            <a:ext cx="3006481" cy="2370441"/>
          </a:xfrm>
          <a:prstGeom prst="rect">
            <a:avLst/>
          </a:prstGeom>
        </p:spPr>
      </p:pic>
      <p:sp>
        <p:nvSpPr>
          <p:cNvPr id="16" name="Title 1">
            <a:extLst>
              <a:ext uri="{FF2B5EF4-FFF2-40B4-BE49-F238E27FC236}">
                <a16:creationId xmlns:a16="http://schemas.microsoft.com/office/drawing/2014/main" id="{4F99AEF2-C22D-5954-6F6B-A8C378A74D12}"/>
              </a:ext>
            </a:extLst>
          </p:cNvPr>
          <p:cNvSpPr txBox="1">
            <a:spLocks/>
          </p:cNvSpPr>
          <p:nvPr/>
        </p:nvSpPr>
        <p:spPr>
          <a:xfrm>
            <a:off x="6660795" y="4100886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vise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158F328D-08E4-61CB-A0B2-5574BA65A253}"/>
              </a:ext>
            </a:extLst>
          </p:cNvPr>
          <p:cNvSpPr txBox="1">
            <a:spLocks/>
          </p:cNvSpPr>
          <p:nvPr/>
        </p:nvSpPr>
        <p:spPr>
          <a:xfrm>
            <a:off x="9552943" y="4100886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</a:t>
            </a:r>
          </a:p>
        </p:txBody>
      </p:sp>
      <p:sp>
        <p:nvSpPr>
          <p:cNvPr id="18" name="Cross 17">
            <a:extLst>
              <a:ext uri="{FF2B5EF4-FFF2-40B4-BE49-F238E27FC236}">
                <a16:creationId xmlns:a16="http://schemas.microsoft.com/office/drawing/2014/main" id="{54B46E92-5660-5AE5-D27B-4CF49D9E9CA0}"/>
              </a:ext>
            </a:extLst>
          </p:cNvPr>
          <p:cNvSpPr/>
          <p:nvPr/>
        </p:nvSpPr>
        <p:spPr>
          <a:xfrm>
            <a:off x="8938231" y="424132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" name="Arrow: Right 18">
            <a:extLst>
              <a:ext uri="{FF2B5EF4-FFF2-40B4-BE49-F238E27FC236}">
                <a16:creationId xmlns:a16="http://schemas.microsoft.com/office/drawing/2014/main" id="{0F35F42A-28DA-5FC9-4825-F124598F173A}"/>
              </a:ext>
            </a:extLst>
          </p:cNvPr>
          <p:cNvSpPr/>
          <p:nvPr/>
        </p:nvSpPr>
        <p:spPr>
          <a:xfrm>
            <a:off x="2758294" y="4262981"/>
            <a:ext cx="860500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0141E86A-29BC-CCF0-B854-7381BC2E490D}"/>
              </a:ext>
            </a:extLst>
          </p:cNvPr>
          <p:cNvSpPr txBox="1">
            <a:spLocks/>
          </p:cNvSpPr>
          <p:nvPr/>
        </p:nvSpPr>
        <p:spPr>
          <a:xfrm>
            <a:off x="6660795" y="5072272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see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8DEF7F23-53AC-540E-0537-362446E932F9}"/>
              </a:ext>
            </a:extLst>
          </p:cNvPr>
          <p:cNvSpPr txBox="1">
            <a:spLocks/>
          </p:cNvSpPr>
          <p:nvPr/>
        </p:nvSpPr>
        <p:spPr>
          <a:xfrm>
            <a:off x="366699" y="4100886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advises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5378C44C-687F-2D70-1A75-AB447FBA3332}"/>
              </a:ext>
            </a:extLst>
          </p:cNvPr>
          <p:cNvSpPr txBox="1">
            <a:spLocks/>
          </p:cNvSpPr>
          <p:nvPr/>
        </p:nvSpPr>
        <p:spPr>
          <a:xfrm>
            <a:off x="9552943" y="5072272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he/she/it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414AA7CA-EAD2-3975-1DCB-90F5C8708D99}"/>
              </a:ext>
            </a:extLst>
          </p:cNvPr>
          <p:cNvSpPr txBox="1">
            <a:spLocks/>
          </p:cNvSpPr>
          <p:nvPr/>
        </p:nvSpPr>
        <p:spPr>
          <a:xfrm>
            <a:off x="3768646" y="4100886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ad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1CB9C817-4C48-5A86-E9A5-5691ABD92193}"/>
              </a:ext>
            </a:extLst>
          </p:cNvPr>
          <p:cNvSpPr txBox="1">
            <a:spLocks/>
          </p:cNvSpPr>
          <p:nvPr/>
        </p:nvSpPr>
        <p:spPr>
          <a:xfrm>
            <a:off x="3798414" y="5072272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to or towards</a:t>
            </a:r>
          </a:p>
        </p:txBody>
      </p:sp>
      <p:sp>
        <p:nvSpPr>
          <p:cNvPr id="25" name="Cross 24">
            <a:extLst>
              <a:ext uri="{FF2B5EF4-FFF2-40B4-BE49-F238E27FC236}">
                <a16:creationId xmlns:a16="http://schemas.microsoft.com/office/drawing/2014/main" id="{31C820B8-D957-933E-ED03-9C50083430B0}"/>
              </a:ext>
            </a:extLst>
          </p:cNvPr>
          <p:cNvSpPr/>
          <p:nvPr/>
        </p:nvSpPr>
        <p:spPr>
          <a:xfrm>
            <a:off x="6038251" y="424132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0371959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A9283F4-541C-FCFA-5F4D-E37FB0C729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, background pattern&#10;&#10;Description automatically generated">
            <a:extLst>
              <a:ext uri="{FF2B5EF4-FFF2-40B4-BE49-F238E27FC236}">
                <a16:creationId xmlns:a16="http://schemas.microsoft.com/office/drawing/2014/main" id="{A6F0EB55-42BE-A782-202E-6E53C9F9C54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79652A-93AE-3AF4-7FDE-8D9AF4FF9A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Aimee’s advice was usually good.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02A48B91-EAAE-0AB9-59BB-2B8BC4C02E0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70929" y="2072110"/>
            <a:ext cx="5066770" cy="399486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4B99EFA5-A306-C166-3A70-040E1BFAE8CE}"/>
              </a:ext>
            </a:extLst>
          </p:cNvPr>
          <p:cNvSpPr txBox="1"/>
          <p:nvPr/>
        </p:nvSpPr>
        <p:spPr>
          <a:xfrm>
            <a:off x="1675909" y="1910092"/>
            <a:ext cx="906330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advice</a:t>
            </a:r>
          </a:p>
        </p:txBody>
      </p:sp>
    </p:spTree>
    <p:extLst>
      <p:ext uri="{BB962C8B-B14F-4D97-AF65-F5344CB8AC3E}">
        <p14:creationId xmlns:p14="http://schemas.microsoft.com/office/powerpoint/2010/main" val="363351002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F92FD7D-AAEA-9C5C-C3D4-969E7BE002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, background pattern&#10;&#10;Description automatically generated">
            <a:extLst>
              <a:ext uri="{FF2B5EF4-FFF2-40B4-BE49-F238E27FC236}">
                <a16:creationId xmlns:a16="http://schemas.microsoft.com/office/drawing/2014/main" id="{DE215AC0-90BA-688C-2C37-BB956B2D66F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E299DCD-2CE1-5595-9E81-A208A7B628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E98B6288-10F8-D608-AE8B-CEDA0513716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385" y="1273824"/>
            <a:ext cx="3219461" cy="2538363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34E30327-F928-08A5-09A0-A072C72A6F5C}"/>
              </a:ext>
            </a:extLst>
          </p:cNvPr>
          <p:cNvSpPr txBox="1"/>
          <p:nvPr/>
        </p:nvSpPr>
        <p:spPr>
          <a:xfrm>
            <a:off x="1675909" y="1910092"/>
            <a:ext cx="906330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advice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051EB2B-3714-0B7C-E493-1E2BFC351B0E}"/>
              </a:ext>
            </a:extLst>
          </p:cNvPr>
          <p:cNvSpPr txBox="1">
            <a:spLocks/>
          </p:cNvSpPr>
          <p:nvPr/>
        </p:nvSpPr>
        <p:spPr>
          <a:xfrm>
            <a:off x="8063848" y="3889246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vise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37D818FD-F55F-2724-B6B8-CBF2846FF38E}"/>
              </a:ext>
            </a:extLst>
          </p:cNvPr>
          <p:cNvSpPr/>
          <p:nvPr/>
        </p:nvSpPr>
        <p:spPr>
          <a:xfrm>
            <a:off x="4161347" y="4051341"/>
            <a:ext cx="860500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C5EF57BE-19FE-FFFE-7997-E7DB828DE854}"/>
              </a:ext>
            </a:extLst>
          </p:cNvPr>
          <p:cNvSpPr txBox="1">
            <a:spLocks/>
          </p:cNvSpPr>
          <p:nvPr/>
        </p:nvSpPr>
        <p:spPr>
          <a:xfrm>
            <a:off x="8063848" y="4860632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see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AF1B6CDC-EDC7-875C-48D0-8E9A124DCAD1}"/>
              </a:ext>
            </a:extLst>
          </p:cNvPr>
          <p:cNvSpPr txBox="1">
            <a:spLocks/>
          </p:cNvSpPr>
          <p:nvPr/>
        </p:nvSpPr>
        <p:spPr>
          <a:xfrm>
            <a:off x="1769752" y="3889246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advice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0871755F-35E9-C2C0-A02E-F748A38C50CF}"/>
              </a:ext>
            </a:extLst>
          </p:cNvPr>
          <p:cNvSpPr txBox="1">
            <a:spLocks/>
          </p:cNvSpPr>
          <p:nvPr/>
        </p:nvSpPr>
        <p:spPr>
          <a:xfrm>
            <a:off x="5171699" y="3889246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ad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1E759E32-7F50-F43B-D8F8-01B722856344}"/>
              </a:ext>
            </a:extLst>
          </p:cNvPr>
          <p:cNvSpPr txBox="1">
            <a:spLocks/>
          </p:cNvSpPr>
          <p:nvPr/>
        </p:nvSpPr>
        <p:spPr>
          <a:xfrm>
            <a:off x="5201467" y="4860632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to or towards</a:t>
            </a:r>
          </a:p>
        </p:txBody>
      </p:sp>
      <p:sp>
        <p:nvSpPr>
          <p:cNvPr id="12" name="Cross 11">
            <a:extLst>
              <a:ext uri="{FF2B5EF4-FFF2-40B4-BE49-F238E27FC236}">
                <a16:creationId xmlns:a16="http://schemas.microsoft.com/office/drawing/2014/main" id="{EAB200E5-1F7F-7709-AAA3-0FD2D6F4C97D}"/>
              </a:ext>
            </a:extLst>
          </p:cNvPr>
          <p:cNvSpPr/>
          <p:nvPr/>
        </p:nvSpPr>
        <p:spPr>
          <a:xfrm>
            <a:off x="7441304" y="402968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7645781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4" grpId="0" animBg="1"/>
      <p:bldP spid="18" grpId="0" animBg="1"/>
      <p:bldP spid="19" grpId="0" animBg="1"/>
      <p:bldP spid="8" grpId="0" animBg="1"/>
      <p:bldP spid="11" grpId="0" animBg="1"/>
      <p:bldP spid="12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A878214-A193-2A78-70C4-E71B1178E4B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, background pattern&#10;&#10;Description automatically generated">
            <a:extLst>
              <a:ext uri="{FF2B5EF4-FFF2-40B4-BE49-F238E27FC236}">
                <a16:creationId xmlns:a16="http://schemas.microsoft.com/office/drawing/2014/main" id="{4C9CDCE8-A329-5549-B1A2-659BF85709F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B814D0C-02F5-9BF0-456F-0E3771FAA4F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F3E696E-E8D9-735D-66A2-8B39DA83D794}"/>
              </a:ext>
            </a:extLst>
          </p:cNvPr>
          <p:cNvSpPr txBox="1"/>
          <p:nvPr/>
        </p:nvSpPr>
        <p:spPr>
          <a:xfrm>
            <a:off x="1769752" y="194310"/>
            <a:ext cx="906330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advice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A4625E24-ECF2-8927-D240-F1A59560869E}"/>
              </a:ext>
            </a:extLst>
          </p:cNvPr>
          <p:cNvSpPr txBox="1">
            <a:spLocks/>
          </p:cNvSpPr>
          <p:nvPr/>
        </p:nvSpPr>
        <p:spPr>
          <a:xfrm>
            <a:off x="8292448" y="1787810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vise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CE67AD74-4C85-F3A0-DD45-6C877CF3D9AD}"/>
              </a:ext>
            </a:extLst>
          </p:cNvPr>
          <p:cNvSpPr/>
          <p:nvPr/>
        </p:nvSpPr>
        <p:spPr>
          <a:xfrm>
            <a:off x="4389947" y="1949905"/>
            <a:ext cx="860500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8EB99923-B994-FF4D-022C-15C300953880}"/>
              </a:ext>
            </a:extLst>
          </p:cNvPr>
          <p:cNvSpPr txBox="1">
            <a:spLocks/>
          </p:cNvSpPr>
          <p:nvPr/>
        </p:nvSpPr>
        <p:spPr>
          <a:xfrm>
            <a:off x="8292448" y="2759196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see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67B8127A-7BAA-36A9-B2A0-D02CC95F368F}"/>
              </a:ext>
            </a:extLst>
          </p:cNvPr>
          <p:cNvSpPr txBox="1">
            <a:spLocks/>
          </p:cNvSpPr>
          <p:nvPr/>
        </p:nvSpPr>
        <p:spPr>
          <a:xfrm>
            <a:off x="1998352" y="1787810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advice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CAE6C6EF-4065-9E94-319C-824AA2D2706B}"/>
              </a:ext>
            </a:extLst>
          </p:cNvPr>
          <p:cNvSpPr txBox="1">
            <a:spLocks/>
          </p:cNvSpPr>
          <p:nvPr/>
        </p:nvSpPr>
        <p:spPr>
          <a:xfrm>
            <a:off x="5400299" y="1787810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ad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4DC22B8D-6A6E-0F99-CBFB-B5F6E8FB350D}"/>
              </a:ext>
            </a:extLst>
          </p:cNvPr>
          <p:cNvSpPr txBox="1">
            <a:spLocks/>
          </p:cNvSpPr>
          <p:nvPr/>
        </p:nvSpPr>
        <p:spPr>
          <a:xfrm>
            <a:off x="5430067" y="2759196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to or towards</a:t>
            </a:r>
          </a:p>
        </p:txBody>
      </p:sp>
      <p:sp>
        <p:nvSpPr>
          <p:cNvPr id="12" name="Cross 11">
            <a:extLst>
              <a:ext uri="{FF2B5EF4-FFF2-40B4-BE49-F238E27FC236}">
                <a16:creationId xmlns:a16="http://schemas.microsoft.com/office/drawing/2014/main" id="{0B05B5CB-A96B-17C6-5A96-C376D44A29BE}"/>
              </a:ext>
            </a:extLst>
          </p:cNvPr>
          <p:cNvSpPr/>
          <p:nvPr/>
        </p:nvSpPr>
        <p:spPr>
          <a:xfrm>
            <a:off x="7669904" y="1928247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054EEF2-AF11-16C9-386D-EA93F739AFB8}"/>
              </a:ext>
            </a:extLst>
          </p:cNvPr>
          <p:cNvSpPr txBox="1"/>
          <p:nvPr/>
        </p:nvSpPr>
        <p:spPr>
          <a:xfrm>
            <a:off x="3733573" y="3499138"/>
            <a:ext cx="911775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Why is the S now a C?</a:t>
            </a:r>
          </a:p>
        </p:txBody>
      </p:sp>
      <p:sp>
        <p:nvSpPr>
          <p:cNvPr id="9" name="Arrow: Up 8">
            <a:extLst>
              <a:ext uri="{FF2B5EF4-FFF2-40B4-BE49-F238E27FC236}">
                <a16:creationId xmlns:a16="http://schemas.microsoft.com/office/drawing/2014/main" id="{101204FD-B708-F3A9-297A-174BC58326BA}"/>
              </a:ext>
            </a:extLst>
          </p:cNvPr>
          <p:cNvSpPr/>
          <p:nvPr/>
        </p:nvSpPr>
        <p:spPr>
          <a:xfrm>
            <a:off x="9282578" y="2317178"/>
            <a:ext cx="216026" cy="1322398"/>
          </a:xfrm>
          <a:prstGeom prst="upArrow">
            <a:avLst/>
          </a:prstGeom>
          <a:solidFill>
            <a:srgbClr val="00B0F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1E74FBB-B4AC-B2DC-DAE9-0FA10EF3CCEC}"/>
              </a:ext>
            </a:extLst>
          </p:cNvPr>
          <p:cNvSpPr txBox="1"/>
          <p:nvPr/>
        </p:nvSpPr>
        <p:spPr>
          <a:xfrm>
            <a:off x="0" y="4448935"/>
            <a:ext cx="12297956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Advice and Advise are DIFFERENT words!</a:t>
            </a:r>
          </a:p>
          <a:p>
            <a:pPr algn="ctr"/>
            <a:endParaRPr lang="en-GB" sz="3600" dirty="0">
              <a:solidFill>
                <a:schemeClr val="bg1"/>
              </a:solidFill>
            </a:endParaRPr>
          </a:p>
          <a:p>
            <a:pPr algn="ctr"/>
            <a:r>
              <a:rPr lang="en-GB" sz="3200" dirty="0">
                <a:solidFill>
                  <a:schemeClr val="bg1"/>
                </a:solidFill>
              </a:rPr>
              <a:t>We spell them differently as they have different meanings. </a:t>
            </a:r>
          </a:p>
        </p:txBody>
      </p:sp>
      <p:sp>
        <p:nvSpPr>
          <p:cNvPr id="13" name="Arrow: Up 12">
            <a:extLst>
              <a:ext uri="{FF2B5EF4-FFF2-40B4-BE49-F238E27FC236}">
                <a16:creationId xmlns:a16="http://schemas.microsoft.com/office/drawing/2014/main" id="{96CC8FC3-A5BA-A80A-0C70-F1D179F62E52}"/>
              </a:ext>
            </a:extLst>
          </p:cNvPr>
          <p:cNvSpPr/>
          <p:nvPr/>
        </p:nvSpPr>
        <p:spPr>
          <a:xfrm>
            <a:off x="7074003" y="1415373"/>
            <a:ext cx="275915" cy="2083765"/>
          </a:xfrm>
          <a:prstGeom prst="upArrow">
            <a:avLst/>
          </a:prstGeom>
          <a:solidFill>
            <a:srgbClr val="00B0F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5438131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" grpId="0" animBg="1"/>
      <p:bldP spid="10" grpId="0"/>
      <p:bldP spid="1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9BC1BEA-46EA-A01B-C267-FDC1CB5E735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BA62AE8D-16D5-C5F4-671C-AB3D1F18CAD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ED8C27-DFEA-8368-B0A2-788088B8ECA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Emile was admiring the rocket. 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F18682E8-822A-9421-E52F-7F0EAB5762E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73936" y="1035288"/>
            <a:ext cx="4572000" cy="5890708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0AE88BE2-922D-1A8D-A789-5B24AB013960}"/>
              </a:ext>
            </a:extLst>
          </p:cNvPr>
          <p:cNvSpPr txBox="1"/>
          <p:nvPr/>
        </p:nvSpPr>
        <p:spPr>
          <a:xfrm>
            <a:off x="2974064" y="2504022"/>
            <a:ext cx="7767869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800" dirty="0">
                <a:solidFill>
                  <a:schemeClr val="bg1"/>
                </a:solidFill>
              </a:rPr>
              <a:t>admiring</a:t>
            </a:r>
          </a:p>
        </p:txBody>
      </p:sp>
    </p:spTree>
    <p:extLst>
      <p:ext uri="{BB962C8B-B14F-4D97-AF65-F5344CB8AC3E}">
        <p14:creationId xmlns:p14="http://schemas.microsoft.com/office/powerpoint/2010/main" val="93210837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0D838A-F7F3-3D2B-DE35-212419005F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88CEF67C-F412-C62C-ED8A-5DEFA182670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82E3C5D-C18B-5820-922B-DF7F9712BF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Types of Morphemes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D1ED5C0D-F6C2-6E31-8CC0-916240773B06}"/>
              </a:ext>
            </a:extLst>
          </p:cNvPr>
          <p:cNvSpPr txBox="1">
            <a:spLocks/>
          </p:cNvSpPr>
          <p:nvPr/>
        </p:nvSpPr>
        <p:spPr>
          <a:xfrm>
            <a:off x="825843" y="1612050"/>
            <a:ext cx="1054031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Morphemes can be divided into….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936192E-0FC4-20B2-5114-BE6333289175}"/>
              </a:ext>
            </a:extLst>
          </p:cNvPr>
          <p:cNvSpPr txBox="1"/>
          <p:nvPr/>
        </p:nvSpPr>
        <p:spPr>
          <a:xfrm>
            <a:off x="4749999" y="2713911"/>
            <a:ext cx="2380649" cy="715089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Base</a:t>
            </a: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CEFECFC0-A917-1C16-D234-6852A257D410}"/>
              </a:ext>
            </a:extLst>
          </p:cNvPr>
          <p:cNvGrpSpPr/>
          <p:nvPr/>
        </p:nvGrpSpPr>
        <p:grpSpPr>
          <a:xfrm>
            <a:off x="353858" y="2682404"/>
            <a:ext cx="3363159" cy="1315624"/>
            <a:chOff x="614037" y="3478318"/>
            <a:chExt cx="3363159" cy="1315624"/>
          </a:xfrm>
          <a:solidFill>
            <a:srgbClr val="002060"/>
          </a:solidFill>
        </p:grpSpPr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A7E5E910-C9B6-3E6A-695E-2331CF738C7E}"/>
                </a:ext>
              </a:extLst>
            </p:cNvPr>
            <p:cNvSpPr txBox="1"/>
            <p:nvPr/>
          </p:nvSpPr>
          <p:spPr>
            <a:xfrm>
              <a:off x="614037" y="3478318"/>
              <a:ext cx="1828800" cy="715089"/>
            </a:xfrm>
            <a:prstGeom prst="round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chemeClr val="bg1"/>
                  </a:solidFill>
                </a:rPr>
                <a:t>Prefix</a:t>
              </a:r>
            </a:p>
          </p:txBody>
        </p:sp>
        <p:cxnSp>
          <p:nvCxnSpPr>
            <p:cNvPr id="27" name="Straight Arrow Connector 26">
              <a:extLst>
                <a:ext uri="{FF2B5EF4-FFF2-40B4-BE49-F238E27FC236}">
                  <a16:creationId xmlns:a16="http://schemas.microsoft.com/office/drawing/2014/main" id="{DAAAD507-A2BA-F0B8-2123-28C433EDEDC3}"/>
                </a:ext>
              </a:extLst>
            </p:cNvPr>
            <p:cNvCxnSpPr/>
            <p:nvPr/>
          </p:nvCxnSpPr>
          <p:spPr>
            <a:xfrm>
              <a:off x="2442837" y="4224914"/>
              <a:ext cx="1534359" cy="569028"/>
            </a:xfrm>
            <a:prstGeom prst="straightConnector1">
              <a:avLst/>
            </a:prstGeom>
            <a:grpFill/>
            <a:ln w="57150">
              <a:solidFill>
                <a:srgbClr val="0B267C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61A7D9F0-18CA-33B1-3625-88473EDC7276}"/>
              </a:ext>
            </a:extLst>
          </p:cNvPr>
          <p:cNvGrpSpPr/>
          <p:nvPr/>
        </p:nvGrpSpPr>
        <p:grpSpPr>
          <a:xfrm>
            <a:off x="8271262" y="2731498"/>
            <a:ext cx="3413170" cy="1204386"/>
            <a:chOff x="8531441" y="3527412"/>
            <a:chExt cx="3413170" cy="1204386"/>
          </a:xfrm>
        </p:grpSpPr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C3EB3E1E-1C6D-381B-854C-D71B64ADE210}"/>
                </a:ext>
              </a:extLst>
            </p:cNvPr>
            <p:cNvSpPr txBox="1"/>
            <p:nvPr/>
          </p:nvSpPr>
          <p:spPr>
            <a:xfrm>
              <a:off x="9563962" y="3527412"/>
              <a:ext cx="2380649" cy="715089"/>
            </a:xfrm>
            <a:prstGeom prst="roundRect">
              <a:avLst/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chemeClr val="bg1"/>
                  </a:solidFill>
                </a:rPr>
                <a:t>Suffix</a:t>
              </a:r>
            </a:p>
          </p:txBody>
        </p:sp>
        <p:cxnSp>
          <p:nvCxnSpPr>
            <p:cNvPr id="30" name="Straight Arrow Connector 29">
              <a:extLst>
                <a:ext uri="{FF2B5EF4-FFF2-40B4-BE49-F238E27FC236}">
                  <a16:creationId xmlns:a16="http://schemas.microsoft.com/office/drawing/2014/main" id="{9F1C76CA-2A4F-DCA0-E35E-458886BE0A21}"/>
                </a:ext>
              </a:extLst>
            </p:cNvPr>
            <p:cNvCxnSpPr/>
            <p:nvPr/>
          </p:nvCxnSpPr>
          <p:spPr>
            <a:xfrm flipH="1">
              <a:off x="8531441" y="4193407"/>
              <a:ext cx="932155" cy="538391"/>
            </a:xfrm>
            <a:prstGeom prst="straightConnector1">
              <a:avLst/>
            </a:prstGeom>
            <a:ln w="57150">
              <a:solidFill>
                <a:srgbClr val="00B05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5DF79738-BC4B-4D85-C024-7B3985D06BF4}"/>
              </a:ext>
            </a:extLst>
          </p:cNvPr>
          <p:cNvCxnSpPr>
            <a:cxnSpLocks/>
          </p:cNvCxnSpPr>
          <p:nvPr/>
        </p:nvCxnSpPr>
        <p:spPr>
          <a:xfrm>
            <a:off x="5848789" y="3331221"/>
            <a:ext cx="0" cy="666810"/>
          </a:xfrm>
          <a:prstGeom prst="straightConnector1">
            <a:avLst/>
          </a:prstGeom>
          <a:solidFill>
            <a:srgbClr val="002060"/>
          </a:solidFill>
          <a:ln w="57150">
            <a:solidFill>
              <a:srgbClr val="EF802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" name="Group 18">
            <a:extLst>
              <a:ext uri="{FF2B5EF4-FFF2-40B4-BE49-F238E27FC236}">
                <a16:creationId xmlns:a16="http://schemas.microsoft.com/office/drawing/2014/main" id="{9FB3D439-559F-1E4D-5DC6-439FEC483626}"/>
              </a:ext>
            </a:extLst>
          </p:cNvPr>
          <p:cNvGrpSpPr/>
          <p:nvPr/>
        </p:nvGrpSpPr>
        <p:grpSpPr>
          <a:xfrm>
            <a:off x="1241219" y="4014494"/>
            <a:ext cx="2192560" cy="2109107"/>
            <a:chOff x="1241219" y="4014494"/>
            <a:chExt cx="2192560" cy="2109107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F89FD8E2-B8E2-59AD-55BD-A9268719EAC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1481" b="97284" l="2113" r="98357">
                          <a14:foregroundMark x1="17371" y1="19012" x2="28404" y2="12099"/>
                          <a14:foregroundMark x1="77950" y1="28889" x2="84507" y2="31111"/>
                          <a14:foregroundMark x1="77221" y1="28642" x2="77950" y2="28889"/>
                          <a14:foregroundMark x1="76492" y1="28395" x2="77221" y2="28642"/>
                          <a14:foregroundMark x1="28404" y1="12099" x2="76492" y2="28395"/>
                          <a14:foregroundMark x1="84507" y1="31111" x2="36385" y2="54815"/>
                          <a14:foregroundMark x1="36385" y1="54815" x2="21831" y2="68148"/>
                          <a14:foregroundMark x1="21831" y1="68148" x2="20892" y2="89383"/>
                          <a14:foregroundMark x1="20892" y1="89383" x2="10798" y2="74568"/>
                          <a14:foregroundMark x1="10798" y1="74568" x2="2582" y2="34074"/>
                          <a14:foregroundMark x1="2582" y1="34074" x2="4930" y2="18765"/>
                          <a14:foregroundMark x1="4930" y1="18765" x2="18779" y2="9383"/>
                          <a14:foregroundMark x1="18779" y1="9383" x2="40376" y2="8642"/>
                          <a14:foregroundMark x1="40376" y1="8642" x2="22300" y2="25926"/>
                          <a14:foregroundMark x1="22300" y1="25926" x2="21831" y2="36543"/>
                          <a14:foregroundMark x1="21831" y1="36543" x2="26056" y2="47901"/>
                          <a14:foregroundMark x1="26056" y1="47901" x2="35211" y2="59753"/>
                          <a14:foregroundMark x1="35211" y1="59753" x2="47418" y2="61235"/>
                          <a14:foregroundMark x1="47418" y1="61235" x2="53286" y2="50123"/>
                          <a14:foregroundMark x1="53286" y1="50123" x2="53521" y2="36790"/>
                          <a14:foregroundMark x1="53521" y1="36790" x2="56808" y2="25432"/>
                          <a14:foregroundMark x1="56808" y1="25432" x2="56808" y2="13827"/>
                          <a14:foregroundMark x1="56808" y1="13827" x2="56573" y2="13827"/>
                          <a14:foregroundMark x1="36150" y1="3951" x2="14085" y2="6914"/>
                          <a14:foregroundMark x1="14085" y1="6914" x2="5399" y2="20988"/>
                          <a14:foregroundMark x1="5399" y1="20988" x2="6808" y2="93827"/>
                          <a14:foregroundMark x1="6808" y1="93827" x2="18779" y2="94074"/>
                          <a14:foregroundMark x1="18779" y1="94074" x2="13850" y2="86420"/>
                          <a14:foregroundMark x1="2817" y1="21728" x2="2347" y2="54321"/>
                          <a14:foregroundMark x1="2347" y1="54321" x2="2347" y2="54321"/>
                          <a14:foregroundMark x1="16432" y1="2469" x2="26995" y2="2222"/>
                          <a14:foregroundMark x1="93192" y1="32099" x2="93192" y2="32099"/>
                          <a14:foregroundMark x1="98357" y1="34815" x2="98357" y2="34815"/>
                          <a14:foregroundMark x1="10094" y1="97284" x2="10094" y2="97284"/>
                          <a14:backgroundMark x1="77700" y1="28642" x2="77700" y2="28642"/>
                          <a14:backgroundMark x1="78404" y1="28642" x2="78404" y2="28642"/>
                          <a14:backgroundMark x1="79108" y1="28889" x2="79108" y2="28889"/>
                          <a14:backgroundMark x1="76995" y1="28395" x2="76995" y2="28395"/>
                          <a14:backgroundMark x1="77465" y1="28395" x2="77465" y2="28395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68"/>
            <a:stretch>
              <a:fillRect/>
            </a:stretch>
          </p:blipFill>
          <p:spPr>
            <a:xfrm>
              <a:off x="1241219" y="4014494"/>
              <a:ext cx="2192560" cy="2109107"/>
            </a:xfrm>
            <a:prstGeom prst="rect">
              <a:avLst/>
            </a:prstGeom>
          </p:spPr>
        </p:pic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AEE82CF6-C374-C7F6-AD32-305B8DF13906}"/>
                </a:ext>
              </a:extLst>
            </p:cNvPr>
            <p:cNvSpPr txBox="1"/>
            <p:nvPr/>
          </p:nvSpPr>
          <p:spPr>
            <a:xfrm>
              <a:off x="1268258" y="4468882"/>
              <a:ext cx="1491448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>
                  <a:solidFill>
                    <a:schemeClr val="bg1"/>
                  </a:solidFill>
                </a:rPr>
                <a:t>un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3CC2D28B-1FB8-6F01-5D7B-73DC0576683B}"/>
              </a:ext>
            </a:extLst>
          </p:cNvPr>
          <p:cNvGrpSpPr/>
          <p:nvPr/>
        </p:nvGrpSpPr>
        <p:grpSpPr>
          <a:xfrm>
            <a:off x="4788362" y="4003311"/>
            <a:ext cx="2487918" cy="2104867"/>
            <a:chOff x="4788362" y="4003311"/>
            <a:chExt cx="2487918" cy="2104867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12C5CEA4-CB18-8361-58A8-1D099898ABD8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3695" b="95813" l="491" r="98526">
                          <a14:foregroundMark x1="6143" y1="14286" x2="16708" y2="10099"/>
                          <a14:foregroundMark x1="16708" y1="10099" x2="32924" y2="18719"/>
                          <a14:foregroundMark x1="32924" y1="18719" x2="90172" y2="26355"/>
                          <a14:foregroundMark x1="59214" y1="33744" x2="45946" y2="46798"/>
                          <a14:foregroundMark x1="45946" y1="46798" x2="6634" y2="52217"/>
                          <a14:foregroundMark x1="6634" y1="52217" x2="22359" y2="49015"/>
                          <a14:foregroundMark x1="22359" y1="49015" x2="25061" y2="44581"/>
                          <a14:foregroundMark x1="11794" y1="64039" x2="13268" y2="76601"/>
                          <a14:foregroundMark x1="13268" y1="76601" x2="35872" y2="85961"/>
                          <a14:foregroundMark x1="35872" y1="85961" x2="53563" y2="76108"/>
                          <a14:foregroundMark x1="53563" y1="76108" x2="52334" y2="62808"/>
                          <a14:foregroundMark x1="47420" y1="94089" x2="18182" y2="91133"/>
                          <a14:foregroundMark x1="18182" y1="91133" x2="5651" y2="83744"/>
                          <a14:foregroundMark x1="5651" y1="83744" x2="4423" y2="59360"/>
                          <a14:foregroundMark x1="4423" y1="59360" x2="6143" y2="47537"/>
                          <a14:foregroundMark x1="6143" y1="47537" x2="6388" y2="47291"/>
                          <a14:foregroundMark x1="7125" y1="21921" x2="2211" y2="12808"/>
                          <a14:foregroundMark x1="2211" y1="12808" x2="21376" y2="5419"/>
                          <a14:foregroundMark x1="21376" y1="5419" x2="30958" y2="3695"/>
                          <a14:foregroundMark x1="30958" y1="3695" x2="36609" y2="4926"/>
                          <a14:foregroundMark x1="94840" y1="28079" x2="94840" y2="28079"/>
                          <a14:foregroundMark x1="98771" y1="29557" x2="98771" y2="29557"/>
                          <a14:foregroundMark x1="43980" y1="96059" x2="43980" y2="96059"/>
                          <a14:foregroundMark x1="1229" y1="74138" x2="1229" y2="74138"/>
                          <a14:foregroundMark x1="491" y1="18227" x2="491" y2="18227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66229" y="4003311"/>
              <a:ext cx="2110051" cy="2104867"/>
            </a:xfrm>
            <a:prstGeom prst="rect">
              <a:avLst/>
            </a:prstGeom>
          </p:spPr>
        </p:pic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B50E72F9-6B81-4EEE-9C6D-1C5A9750FBD3}"/>
                </a:ext>
              </a:extLst>
            </p:cNvPr>
            <p:cNvSpPr txBox="1"/>
            <p:nvPr/>
          </p:nvSpPr>
          <p:spPr>
            <a:xfrm>
              <a:off x="4788362" y="4468813"/>
              <a:ext cx="2303922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>
                  <a:solidFill>
                    <a:schemeClr val="bg1"/>
                  </a:solidFill>
                </a:rPr>
                <a:t>help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77DAFDDF-D2CD-0366-DE90-6D15E33AD95C}"/>
              </a:ext>
            </a:extLst>
          </p:cNvPr>
          <p:cNvGrpSpPr/>
          <p:nvPr/>
        </p:nvGrpSpPr>
        <p:grpSpPr>
          <a:xfrm>
            <a:off x="9742514" y="3892847"/>
            <a:ext cx="1625843" cy="2139952"/>
            <a:chOff x="9742514" y="3904277"/>
            <a:chExt cx="1625843" cy="2139952"/>
          </a:xfrm>
        </p:grpSpPr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AC81B023-5D3B-C408-6EB7-8337D9F9EA81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ackgroundRemoval t="1220" b="96098" l="1736" r="96528">
                          <a14:foregroundMark x1="46181" y1="15610" x2="50347" y2="25610"/>
                          <a14:foregroundMark x1="50347" y1="25610" x2="48958" y2="26341"/>
                          <a14:foregroundMark x1="27778" y1="51220" x2="51042" y2="50976"/>
                          <a14:foregroundMark x1="51042" y1="50976" x2="71528" y2="60000"/>
                          <a14:foregroundMark x1="71528" y1="60000" x2="57292" y2="75366"/>
                          <a14:foregroundMark x1="57292" y1="75366" x2="24653" y2="80732"/>
                          <a14:foregroundMark x1="24653" y1="80732" x2="78819" y2="79756"/>
                          <a14:foregroundMark x1="78819" y1="79756" x2="84028" y2="59756"/>
                          <a14:foregroundMark x1="84028" y1="59756" x2="40278" y2="48293"/>
                          <a14:foregroundMark x1="40278" y1="48293" x2="22917" y2="46585"/>
                          <a14:foregroundMark x1="22917" y1="46585" x2="36806" y2="41707"/>
                          <a14:foregroundMark x1="36806" y1="41707" x2="37153" y2="41463"/>
                          <a14:foregroundMark x1="27778" y1="13415" x2="45486" y2="7805"/>
                          <a14:foregroundMark x1="45486" y1="7805" x2="69444" y2="5854"/>
                          <a14:foregroundMark x1="69444" y1="5854" x2="77431" y2="13415"/>
                          <a14:foregroundMark x1="77431" y1="13415" x2="70139" y2="21951"/>
                          <a14:foregroundMark x1="70139" y1="21951" x2="25000" y2="13902"/>
                          <a14:foregroundMark x1="25000" y1="13902" x2="10069" y2="18780"/>
                          <a14:foregroundMark x1="10069" y1="18780" x2="9722" y2="19756"/>
                          <a14:foregroundMark x1="48264" y1="2195" x2="60764" y2="2195"/>
                          <a14:foregroundMark x1="96528" y1="60488" x2="93403" y2="67073"/>
                          <a14:foregroundMark x1="8333" y1="38537" x2="13889" y2="43659"/>
                          <a14:foregroundMark x1="10069" y1="74878" x2="27083" y2="85122"/>
                          <a14:foregroundMark x1="11458" y1="87073" x2="41319" y2="95854"/>
                          <a14:foregroundMark x1="41319" y1="95854" x2="49653" y2="96098"/>
                          <a14:foregroundMark x1="4861" y1="21463" x2="4861" y2="21463"/>
                          <a14:foregroundMark x1="2778" y1="40732" x2="2778" y2="40732"/>
                          <a14:foregroundMark x1="1736" y1="89512" x2="1736" y2="89512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42514" y="3904277"/>
              <a:ext cx="1503186" cy="2139952"/>
            </a:xfrm>
            <a:prstGeom prst="rect">
              <a:avLst/>
            </a:prstGeom>
          </p:spPr>
        </p:pic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91A43901-60DA-A8E9-0072-6619EFDD32A8}"/>
                </a:ext>
              </a:extLst>
            </p:cNvPr>
            <p:cNvSpPr txBox="1"/>
            <p:nvPr/>
          </p:nvSpPr>
          <p:spPr>
            <a:xfrm>
              <a:off x="9782207" y="4374088"/>
              <a:ext cx="1586150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 err="1">
                  <a:solidFill>
                    <a:schemeClr val="bg1"/>
                  </a:solidFill>
                </a:rPr>
                <a:t>ful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584258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3.7037E-7 L 0.18893 -0.0041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440" y="-20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9167E-6 -1.11111E-6 L -0.25066 0.01134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39" y="5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24780C4-2FDE-DF80-D389-9517601E617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79933E86-AE61-9D28-8235-DA04F0013C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318481B-AF48-6B73-C8BB-3291D01EFBA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FCA53307-FF61-AA8C-54BB-C209E9A56D3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3837" y="1206430"/>
            <a:ext cx="2168862" cy="279443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144D21E0-B37F-80D0-A71A-7F80C823067E}"/>
              </a:ext>
            </a:extLst>
          </p:cNvPr>
          <p:cNvSpPr txBox="1"/>
          <p:nvPr/>
        </p:nvSpPr>
        <p:spPr>
          <a:xfrm>
            <a:off x="2154316" y="1721292"/>
            <a:ext cx="7767869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800" dirty="0">
                <a:solidFill>
                  <a:schemeClr val="bg1"/>
                </a:solidFill>
              </a:rPr>
              <a:t>admiring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578ADA47-5678-A1F4-3B2B-290EA415F27D}"/>
              </a:ext>
            </a:extLst>
          </p:cNvPr>
          <p:cNvSpPr txBox="1">
            <a:spLocks/>
          </p:cNvSpPr>
          <p:nvPr/>
        </p:nvSpPr>
        <p:spPr>
          <a:xfrm>
            <a:off x="6660795" y="4100886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mire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183865B5-E56B-57DC-01ED-D335E3DB9C32}"/>
              </a:ext>
            </a:extLst>
          </p:cNvPr>
          <p:cNvSpPr txBox="1">
            <a:spLocks/>
          </p:cNvSpPr>
          <p:nvPr/>
        </p:nvSpPr>
        <p:spPr>
          <a:xfrm>
            <a:off x="9552943" y="4100886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21" name="Cross 20">
            <a:extLst>
              <a:ext uri="{FF2B5EF4-FFF2-40B4-BE49-F238E27FC236}">
                <a16:creationId xmlns:a16="http://schemas.microsoft.com/office/drawing/2014/main" id="{477C47B4-4E0F-E0CB-4031-5030CD6ED68E}"/>
              </a:ext>
            </a:extLst>
          </p:cNvPr>
          <p:cNvSpPr/>
          <p:nvPr/>
        </p:nvSpPr>
        <p:spPr>
          <a:xfrm>
            <a:off x="8938231" y="424132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Arrow: Right 21">
            <a:extLst>
              <a:ext uri="{FF2B5EF4-FFF2-40B4-BE49-F238E27FC236}">
                <a16:creationId xmlns:a16="http://schemas.microsoft.com/office/drawing/2014/main" id="{18A59DE1-3052-F79C-0FBF-87BC85062349}"/>
              </a:ext>
            </a:extLst>
          </p:cNvPr>
          <p:cNvSpPr/>
          <p:nvPr/>
        </p:nvSpPr>
        <p:spPr>
          <a:xfrm>
            <a:off x="2758294" y="4262981"/>
            <a:ext cx="860500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0506FB0E-C55B-F453-BC87-E4FFFD37671E}"/>
              </a:ext>
            </a:extLst>
          </p:cNvPr>
          <p:cNvSpPr txBox="1">
            <a:spLocks/>
          </p:cNvSpPr>
          <p:nvPr/>
        </p:nvSpPr>
        <p:spPr>
          <a:xfrm>
            <a:off x="6660795" y="5072272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look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AA1B8989-0D65-C613-CACF-38951A6D74C6}"/>
              </a:ext>
            </a:extLst>
          </p:cNvPr>
          <p:cNvSpPr txBox="1">
            <a:spLocks/>
          </p:cNvSpPr>
          <p:nvPr/>
        </p:nvSpPr>
        <p:spPr>
          <a:xfrm>
            <a:off x="366699" y="4100886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admire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2B5814B3-C1BA-3975-13D9-4275F26BF9B0}"/>
              </a:ext>
            </a:extLst>
          </p:cNvPr>
          <p:cNvSpPr txBox="1">
            <a:spLocks/>
          </p:cNvSpPr>
          <p:nvPr/>
        </p:nvSpPr>
        <p:spPr>
          <a:xfrm>
            <a:off x="9552943" y="5072272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happening now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56B08F21-E436-90CD-0C0C-EC233B0F633D}"/>
              </a:ext>
            </a:extLst>
          </p:cNvPr>
          <p:cNvSpPr txBox="1">
            <a:spLocks/>
          </p:cNvSpPr>
          <p:nvPr/>
        </p:nvSpPr>
        <p:spPr>
          <a:xfrm>
            <a:off x="3768646" y="4100886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ad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65B6D032-AEF9-5E43-CE3B-D030B9286A54}"/>
              </a:ext>
            </a:extLst>
          </p:cNvPr>
          <p:cNvSpPr txBox="1">
            <a:spLocks/>
          </p:cNvSpPr>
          <p:nvPr/>
        </p:nvSpPr>
        <p:spPr>
          <a:xfrm>
            <a:off x="3798414" y="5072272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to or towards</a:t>
            </a:r>
          </a:p>
        </p:txBody>
      </p:sp>
      <p:sp>
        <p:nvSpPr>
          <p:cNvPr id="28" name="Cross 27">
            <a:extLst>
              <a:ext uri="{FF2B5EF4-FFF2-40B4-BE49-F238E27FC236}">
                <a16:creationId xmlns:a16="http://schemas.microsoft.com/office/drawing/2014/main" id="{A4845796-E319-CAD6-4D9A-11E1F358CBCD}"/>
              </a:ext>
            </a:extLst>
          </p:cNvPr>
          <p:cNvSpPr/>
          <p:nvPr/>
        </p:nvSpPr>
        <p:spPr>
          <a:xfrm>
            <a:off x="6038251" y="424132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3450531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B007BA1-3250-9481-F3BE-D050BD502F7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16B51883-F983-D222-7515-42622FC56B7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4EBAFFB-FE5E-F2C3-CBA2-6FEF56CE97B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CFDEB33-464B-DEB8-ACDE-4C1DF8BDDE39}"/>
              </a:ext>
            </a:extLst>
          </p:cNvPr>
          <p:cNvSpPr txBox="1"/>
          <p:nvPr/>
        </p:nvSpPr>
        <p:spPr>
          <a:xfrm>
            <a:off x="2212064" y="182880"/>
            <a:ext cx="7767869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800" dirty="0">
                <a:solidFill>
                  <a:schemeClr val="bg1"/>
                </a:solidFill>
              </a:rPr>
              <a:t>admiring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B47AF37F-A4AE-7EEF-9CAE-AF823BF120CB}"/>
              </a:ext>
            </a:extLst>
          </p:cNvPr>
          <p:cNvSpPr txBox="1">
            <a:spLocks/>
          </p:cNvSpPr>
          <p:nvPr/>
        </p:nvSpPr>
        <p:spPr>
          <a:xfrm>
            <a:off x="6718852" y="1629430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mire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12AB9973-79B1-4EA4-EE78-00FD72DF9B22}"/>
              </a:ext>
            </a:extLst>
          </p:cNvPr>
          <p:cNvSpPr txBox="1">
            <a:spLocks/>
          </p:cNvSpPr>
          <p:nvPr/>
        </p:nvSpPr>
        <p:spPr>
          <a:xfrm>
            <a:off x="9611000" y="1629430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21" name="Cross 20">
            <a:extLst>
              <a:ext uri="{FF2B5EF4-FFF2-40B4-BE49-F238E27FC236}">
                <a16:creationId xmlns:a16="http://schemas.microsoft.com/office/drawing/2014/main" id="{5BE2D5D9-FE87-7533-F880-C54C6EFE9447}"/>
              </a:ext>
            </a:extLst>
          </p:cNvPr>
          <p:cNvSpPr/>
          <p:nvPr/>
        </p:nvSpPr>
        <p:spPr>
          <a:xfrm>
            <a:off x="8996288" y="1769867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Arrow: Right 21">
            <a:extLst>
              <a:ext uri="{FF2B5EF4-FFF2-40B4-BE49-F238E27FC236}">
                <a16:creationId xmlns:a16="http://schemas.microsoft.com/office/drawing/2014/main" id="{1FDFAE73-B9CB-52DE-BAC5-50BE031CA0FD}"/>
              </a:ext>
            </a:extLst>
          </p:cNvPr>
          <p:cNvSpPr/>
          <p:nvPr/>
        </p:nvSpPr>
        <p:spPr>
          <a:xfrm>
            <a:off x="2816351" y="1791525"/>
            <a:ext cx="860500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79541BCA-B204-4122-C042-4CD4980B7E14}"/>
              </a:ext>
            </a:extLst>
          </p:cNvPr>
          <p:cNvSpPr txBox="1">
            <a:spLocks/>
          </p:cNvSpPr>
          <p:nvPr/>
        </p:nvSpPr>
        <p:spPr>
          <a:xfrm>
            <a:off x="6718852" y="2600816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look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3F030FEE-9D3C-5744-5C57-1C7007718B3F}"/>
              </a:ext>
            </a:extLst>
          </p:cNvPr>
          <p:cNvSpPr txBox="1">
            <a:spLocks/>
          </p:cNvSpPr>
          <p:nvPr/>
        </p:nvSpPr>
        <p:spPr>
          <a:xfrm>
            <a:off x="424756" y="1629430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admire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C1095E1D-B843-3CC9-3101-938CA94A7CAE}"/>
              </a:ext>
            </a:extLst>
          </p:cNvPr>
          <p:cNvSpPr txBox="1">
            <a:spLocks/>
          </p:cNvSpPr>
          <p:nvPr/>
        </p:nvSpPr>
        <p:spPr>
          <a:xfrm>
            <a:off x="9611000" y="2600816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happening now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9CF15A99-144D-3DC4-EB76-35F879075702}"/>
              </a:ext>
            </a:extLst>
          </p:cNvPr>
          <p:cNvSpPr txBox="1">
            <a:spLocks/>
          </p:cNvSpPr>
          <p:nvPr/>
        </p:nvSpPr>
        <p:spPr>
          <a:xfrm>
            <a:off x="3826703" y="1629430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ad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B8033D9C-9C4C-8797-CE47-E1374CEC58B2}"/>
              </a:ext>
            </a:extLst>
          </p:cNvPr>
          <p:cNvSpPr txBox="1">
            <a:spLocks/>
          </p:cNvSpPr>
          <p:nvPr/>
        </p:nvSpPr>
        <p:spPr>
          <a:xfrm>
            <a:off x="3856471" y="2600816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to or towards</a:t>
            </a:r>
          </a:p>
        </p:txBody>
      </p:sp>
      <p:sp>
        <p:nvSpPr>
          <p:cNvPr id="28" name="Cross 27">
            <a:extLst>
              <a:ext uri="{FF2B5EF4-FFF2-40B4-BE49-F238E27FC236}">
                <a16:creationId xmlns:a16="http://schemas.microsoft.com/office/drawing/2014/main" id="{A209EA7E-F38B-79B2-E4FB-F4C944CF3546}"/>
              </a:ext>
            </a:extLst>
          </p:cNvPr>
          <p:cNvSpPr/>
          <p:nvPr/>
        </p:nvSpPr>
        <p:spPr>
          <a:xfrm>
            <a:off x="6096308" y="1769867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7865BC9-66D3-0459-4974-2C665E93237B}"/>
              </a:ext>
            </a:extLst>
          </p:cNvPr>
          <p:cNvSpPr txBox="1"/>
          <p:nvPr/>
        </p:nvSpPr>
        <p:spPr>
          <a:xfrm>
            <a:off x="3546857" y="3423985"/>
            <a:ext cx="911775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Where has the E gone?</a:t>
            </a:r>
          </a:p>
        </p:txBody>
      </p:sp>
      <p:sp>
        <p:nvSpPr>
          <p:cNvPr id="6" name="Arrow: Up 5">
            <a:extLst>
              <a:ext uri="{FF2B5EF4-FFF2-40B4-BE49-F238E27FC236}">
                <a16:creationId xmlns:a16="http://schemas.microsoft.com/office/drawing/2014/main" id="{F039663A-554E-DE87-A8EF-DF882F3DE967}"/>
              </a:ext>
            </a:extLst>
          </p:cNvPr>
          <p:cNvSpPr/>
          <p:nvPr/>
        </p:nvSpPr>
        <p:spPr>
          <a:xfrm>
            <a:off x="7983761" y="2137139"/>
            <a:ext cx="243943" cy="1210261"/>
          </a:xfrm>
          <a:prstGeom prst="upArrow">
            <a:avLst/>
          </a:prstGeom>
          <a:solidFill>
            <a:srgbClr val="00B0F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6AE42CB-D458-182F-E997-F7D9BAEC5A5F}"/>
              </a:ext>
            </a:extLst>
          </p:cNvPr>
          <p:cNvSpPr txBox="1"/>
          <p:nvPr/>
        </p:nvSpPr>
        <p:spPr>
          <a:xfrm>
            <a:off x="0" y="5177741"/>
            <a:ext cx="1229795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The base ends in a silent E + suffix starts with a vowel </a:t>
            </a:r>
            <a:br>
              <a:rPr lang="en-GB" sz="3600" dirty="0">
                <a:solidFill>
                  <a:schemeClr val="bg1"/>
                </a:solidFill>
              </a:rPr>
            </a:br>
            <a:r>
              <a:rPr lang="en-GB" sz="3600" dirty="0">
                <a:solidFill>
                  <a:schemeClr val="bg1"/>
                </a:solidFill>
              </a:rPr>
              <a:t>= drop the silent E</a:t>
            </a:r>
          </a:p>
        </p:txBody>
      </p:sp>
    </p:spTree>
    <p:extLst>
      <p:ext uri="{BB962C8B-B14F-4D97-AF65-F5344CB8AC3E}">
        <p14:creationId xmlns:p14="http://schemas.microsoft.com/office/powerpoint/2010/main" val="156501170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 animBg="1"/>
      <p:bldP spid="8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AB73B74-B7F1-5B02-10C2-87EE903467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83F7F0DD-08EB-E846-8535-D30F13F1078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1BCE3F66-BAC1-C2E5-EA48-05CA4489D1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22D348F5-DD56-0267-1D31-8DF5DB8E522D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9610586D-C36A-1C3A-4EE3-1BEA8A686F7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3EDD1887-661E-F2C4-CCDD-3D70D09803FC}"/>
              </a:ext>
            </a:extLst>
          </p:cNvPr>
          <p:cNvSpPr txBox="1"/>
          <p:nvPr/>
        </p:nvSpPr>
        <p:spPr>
          <a:xfrm>
            <a:off x="555568" y="1953563"/>
            <a:ext cx="1108086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Please ad your name and </a:t>
            </a:r>
            <a:r>
              <a:rPr lang="en-GB" sz="3600" dirty="0" err="1">
                <a:solidFill>
                  <a:schemeClr val="bg1"/>
                </a:solidFill>
                <a:latin typeface="Andika" panose="02000000000000000000" pitchFamily="2" charset="0"/>
              </a:rPr>
              <a:t>adress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to the form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before you </a:t>
            </a:r>
            <a:r>
              <a:rPr lang="en-GB" sz="3600" dirty="0" err="1">
                <a:solidFill>
                  <a:schemeClr val="bg1"/>
                </a:solidFill>
                <a:latin typeface="Andika" panose="02000000000000000000" pitchFamily="2" charset="0"/>
              </a:rPr>
              <a:t>advence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to the next page.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A425721-9E2A-0CA6-41AA-D7F3A00FA5A0}"/>
              </a:ext>
            </a:extLst>
          </p:cNvPr>
          <p:cNvSpPr txBox="1"/>
          <p:nvPr/>
        </p:nvSpPr>
        <p:spPr>
          <a:xfrm>
            <a:off x="813261" y="3465816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Please add your name and address to the form before you advance to the next page.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D02D64D-9532-12CA-87F9-DD8CBBED836E}"/>
              </a:ext>
            </a:extLst>
          </p:cNvPr>
          <p:cNvSpPr txBox="1"/>
          <p:nvPr/>
        </p:nvSpPr>
        <p:spPr>
          <a:xfrm>
            <a:off x="778625" y="4892633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Please </a:t>
            </a:r>
            <a:r>
              <a:rPr lang="en-GB" sz="3600" u="sng" dirty="0">
                <a:solidFill>
                  <a:schemeClr val="accent6">
                    <a:lumMod val="50000"/>
                  </a:schemeClr>
                </a:solidFill>
                <a:latin typeface="Andika" panose="02000000000000000000" pitchFamily="2" charset="0"/>
              </a:rPr>
              <a:t>add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your name and </a:t>
            </a:r>
            <a:r>
              <a:rPr lang="en-GB" sz="3600" u="sng" dirty="0">
                <a:solidFill>
                  <a:schemeClr val="accent6">
                    <a:lumMod val="50000"/>
                  </a:schemeClr>
                </a:solidFill>
                <a:latin typeface="Andika" panose="02000000000000000000" pitchFamily="2" charset="0"/>
              </a:rPr>
              <a:t>address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to the form before you </a:t>
            </a:r>
            <a:r>
              <a:rPr lang="en-GB" sz="3600" u="sng" dirty="0">
                <a:solidFill>
                  <a:schemeClr val="accent6">
                    <a:lumMod val="50000"/>
                  </a:schemeClr>
                </a:solidFill>
                <a:latin typeface="Andika" panose="02000000000000000000" pitchFamily="2" charset="0"/>
              </a:rPr>
              <a:t>advance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to the next page.</a:t>
            </a:r>
            <a:endParaRPr lang="en-GB" sz="3600" u="sng" dirty="0">
              <a:solidFill>
                <a:schemeClr val="accent6">
                  <a:lumMod val="50000"/>
                </a:schemeClr>
              </a:solidFill>
              <a:latin typeface="Andika" panose="02000000000000000000" pitchFamily="2" charset="0"/>
            </a:endParaRP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BDB9D0A7-2D75-1211-7D8B-C4C558150B46}"/>
              </a:ext>
            </a:extLst>
          </p:cNvPr>
          <p:cNvCxnSpPr/>
          <p:nvPr/>
        </p:nvCxnSpPr>
        <p:spPr>
          <a:xfrm>
            <a:off x="1970809" y="3239327"/>
            <a:ext cx="8375073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5C556B83-AB81-4304-94E2-4A653D3932AF}"/>
              </a:ext>
            </a:extLst>
          </p:cNvPr>
          <p:cNvCxnSpPr/>
          <p:nvPr/>
        </p:nvCxnSpPr>
        <p:spPr>
          <a:xfrm>
            <a:off x="1970809" y="4721763"/>
            <a:ext cx="8375073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2520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3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A9A7955E-3CF7-E772-7DDE-F81E4D7FDA9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78469" cy="6858000"/>
          </a:xfrm>
          <a:prstGeom prst="rect">
            <a:avLst/>
          </a:prstGeom>
        </p:spPr>
      </p:pic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B44C2664-B180-01D5-5986-60B7D6EF721F}"/>
              </a:ext>
            </a:extLst>
          </p:cNvPr>
          <p:cNvSpPr/>
          <p:nvPr/>
        </p:nvSpPr>
        <p:spPr>
          <a:xfrm>
            <a:off x="2080966" y="1360502"/>
            <a:ext cx="8016536" cy="4379897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9" name="Picture 8" descr="A picture containing text&#10;&#10;Description automatically generated">
            <a:extLst>
              <a:ext uri="{FF2B5EF4-FFF2-40B4-BE49-F238E27FC236}">
                <a16:creationId xmlns:a16="http://schemas.microsoft.com/office/drawing/2014/main" id="{ABAF5C2E-D2D8-0AD5-7F03-44F2CCB4B9E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396202" y="3806660"/>
            <a:ext cx="2556073" cy="1424548"/>
          </a:xfrm>
          <a:prstGeom prst="rect">
            <a:avLst/>
          </a:prstGeom>
        </p:spPr>
      </p:pic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573434"/>
            <a:ext cx="8709891" cy="870533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  <a:latin typeface="+mj-lt"/>
              </a:rPr>
              <a:t>Here are this week’s spellings to practise: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4A98FF5-4F3C-D9B6-7AF1-1894F09399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24009" y="1567952"/>
            <a:ext cx="7814379" cy="396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2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95350" indent="-895350">
              <a:lnSpc>
                <a:spcPct val="150000"/>
              </a:lnSpc>
              <a:spcBef>
                <a:spcPct val="0"/>
              </a:spcBef>
              <a:buAutoNum type="arabicPeriod"/>
              <a:tabLst>
                <a:tab pos="990600" algn="l"/>
              </a:tabLst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add </a:t>
            </a:r>
          </a:p>
          <a:p>
            <a:pPr marL="895350" indent="-895350">
              <a:lnSpc>
                <a:spcPct val="150000"/>
              </a:lnSpc>
              <a:spcBef>
                <a:spcPct val="0"/>
              </a:spcBef>
              <a:buAutoNum type="arabicPeriod"/>
              <a:tabLst>
                <a:tab pos="990600" algn="l"/>
              </a:tabLst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adapt </a:t>
            </a:r>
          </a:p>
          <a:p>
            <a:pPr marL="895350" indent="-895350">
              <a:lnSpc>
                <a:spcPct val="150000"/>
              </a:lnSpc>
              <a:spcBef>
                <a:spcPct val="0"/>
              </a:spcBef>
              <a:buAutoNum type="arabicPeriod"/>
              <a:tabLst>
                <a:tab pos="990600" algn="l"/>
              </a:tabLst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adjust </a:t>
            </a:r>
          </a:p>
          <a:p>
            <a:pPr marL="895350" indent="-895350">
              <a:lnSpc>
                <a:spcPct val="150000"/>
              </a:lnSpc>
              <a:spcBef>
                <a:spcPct val="0"/>
              </a:spcBef>
              <a:buAutoNum type="arabicPeriod"/>
              <a:tabLst>
                <a:tab pos="990600" algn="l"/>
              </a:tabLst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admit </a:t>
            </a:r>
          </a:p>
          <a:p>
            <a:pPr marL="895350" indent="-895350">
              <a:lnSpc>
                <a:spcPct val="150000"/>
              </a:lnSpc>
              <a:spcBef>
                <a:spcPct val="0"/>
              </a:spcBef>
              <a:buAutoNum type="arabicPeriod"/>
              <a:tabLst>
                <a:tab pos="990600" algn="l"/>
              </a:tabLst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adopt </a:t>
            </a:r>
          </a:p>
          <a:p>
            <a:pPr marL="895350" indent="-895350">
              <a:lnSpc>
                <a:spcPct val="150000"/>
              </a:lnSpc>
              <a:spcBef>
                <a:spcPct val="0"/>
              </a:spcBef>
              <a:buAutoNum type="arabicPeriod"/>
              <a:tabLst>
                <a:tab pos="990600" algn="l"/>
              </a:tabLst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advance </a:t>
            </a:r>
          </a:p>
          <a:p>
            <a:pPr marL="895350" indent="-895350">
              <a:lnSpc>
                <a:spcPct val="150000"/>
              </a:lnSpc>
              <a:spcBef>
                <a:spcPct val="0"/>
              </a:spcBef>
              <a:buAutoNum type="arabicPeriod"/>
              <a:tabLst>
                <a:tab pos="990600" algn="l"/>
              </a:tabLst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address </a:t>
            </a:r>
          </a:p>
          <a:p>
            <a:pPr marL="895350" indent="-895350">
              <a:lnSpc>
                <a:spcPct val="150000"/>
              </a:lnSpc>
              <a:spcBef>
                <a:spcPct val="0"/>
              </a:spcBef>
              <a:buAutoNum type="arabicPeriod"/>
              <a:tabLst>
                <a:tab pos="990600" algn="l"/>
              </a:tabLst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advice </a:t>
            </a:r>
          </a:p>
          <a:p>
            <a:pPr marL="895350" indent="-895350">
              <a:lnSpc>
                <a:spcPct val="150000"/>
              </a:lnSpc>
              <a:spcBef>
                <a:spcPct val="0"/>
              </a:spcBef>
              <a:buAutoNum type="arabicPeriod"/>
              <a:tabLst>
                <a:tab pos="990600" algn="l"/>
              </a:tabLst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advise </a:t>
            </a:r>
          </a:p>
          <a:p>
            <a:pPr marL="895350" indent="-895350">
              <a:lnSpc>
                <a:spcPct val="150000"/>
              </a:lnSpc>
              <a:spcBef>
                <a:spcPct val="0"/>
              </a:spcBef>
              <a:buAutoNum type="arabicPeriod"/>
              <a:tabLst>
                <a:tab pos="990600" algn="l"/>
              </a:tabLst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advent </a:t>
            </a:r>
          </a:p>
          <a:p>
            <a:pPr marL="895350" indent="-895350">
              <a:lnSpc>
                <a:spcPct val="150000"/>
              </a:lnSpc>
              <a:spcBef>
                <a:spcPct val="0"/>
              </a:spcBef>
              <a:buAutoNum type="arabicPeriod"/>
              <a:tabLst>
                <a:tab pos="990600" algn="l"/>
              </a:tabLst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advertise </a:t>
            </a:r>
          </a:p>
          <a:p>
            <a:pPr marL="895350" indent="-895350">
              <a:lnSpc>
                <a:spcPct val="150000"/>
              </a:lnSpc>
              <a:spcBef>
                <a:spcPct val="0"/>
              </a:spcBef>
              <a:buAutoNum type="arabicPeriod"/>
              <a:tabLst>
                <a:tab pos="990600" algn="l"/>
              </a:tabLst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admire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ADC4466E-FB20-CA1A-1619-F4F8D637B9A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89280" y="287383"/>
            <a:ext cx="753554" cy="1243670"/>
          </a:xfrm>
          <a:prstGeom prst="rect">
            <a:avLst/>
          </a:prstGeom>
        </p:spPr>
      </p:pic>
      <p:sp>
        <p:nvSpPr>
          <p:cNvPr id="2" name="Rectangle: Rounded Corners 1">
            <a:hlinkClick r:id="rId5"/>
            <a:extLst>
              <a:ext uri="{FF2B5EF4-FFF2-40B4-BE49-F238E27FC236}">
                <a16:creationId xmlns:a16="http://schemas.microsoft.com/office/drawing/2014/main" id="{D0794D5B-B54E-CE0C-39FE-B01F83A0FA71}"/>
              </a:ext>
            </a:extLst>
          </p:cNvPr>
          <p:cNvSpPr/>
          <p:nvPr/>
        </p:nvSpPr>
        <p:spPr>
          <a:xfrm>
            <a:off x="8941591" y="5524105"/>
            <a:ext cx="3064887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</a:t>
            </a:r>
            <a:br>
              <a:rPr lang="en-GB" sz="2400" b="1" dirty="0">
                <a:solidFill>
                  <a:schemeClr val="bg1"/>
                </a:solidFill>
              </a:rPr>
            </a:br>
            <a:r>
              <a:rPr lang="en-GB" sz="2400" b="1" dirty="0">
                <a:solidFill>
                  <a:schemeClr val="bg1"/>
                </a:solidFill>
              </a:rPr>
              <a:t>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44 0.1287 L 1.29258 0.4699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557" y="1706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B3DD73B-8A76-C0A6-FCA3-A0673DA62F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0367D776-4A6D-8C17-37BB-D1315AAFCC7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FB892C-A443-3FF8-650F-A72D4FFA2737}"/>
              </a:ext>
            </a:extLst>
          </p:cNvPr>
          <p:cNvSpPr txBox="1">
            <a:spLocks/>
          </p:cNvSpPr>
          <p:nvPr/>
        </p:nvSpPr>
        <p:spPr>
          <a:xfrm>
            <a:off x="261254" y="1232148"/>
            <a:ext cx="11669486" cy="1111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6600" dirty="0">
                <a:solidFill>
                  <a:schemeClr val="bg1"/>
                </a:solidFill>
                <a:ea typeface="Andika"/>
                <a:cs typeface="Andika"/>
              </a:rPr>
              <a:t>retaking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9C753470-D3C7-4901-A829-2FE638E78B88}"/>
              </a:ext>
            </a:extLst>
          </p:cNvPr>
          <p:cNvSpPr txBox="1">
            <a:spLocks/>
          </p:cNvSpPr>
          <p:nvPr/>
        </p:nvSpPr>
        <p:spPr>
          <a:xfrm>
            <a:off x="2887978" y="281172"/>
            <a:ext cx="6416039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label the prefix, base and suffix?</a:t>
            </a: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A5684959-EFC3-276C-C039-ECF7039BF9DC}"/>
              </a:ext>
            </a:extLst>
          </p:cNvPr>
          <p:cNvSpPr txBox="1">
            <a:spLocks/>
          </p:cNvSpPr>
          <p:nvPr/>
        </p:nvSpPr>
        <p:spPr>
          <a:xfrm>
            <a:off x="261254" y="3107269"/>
            <a:ext cx="2626724" cy="1111823"/>
          </a:xfrm>
          <a:prstGeom prst="roundRect">
            <a:avLst/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re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56A0487B-0C99-D676-8A57-F22B27A31A0A}"/>
              </a:ext>
            </a:extLst>
          </p:cNvPr>
          <p:cNvSpPr txBox="1">
            <a:spLocks/>
          </p:cNvSpPr>
          <p:nvPr/>
        </p:nvSpPr>
        <p:spPr>
          <a:xfrm>
            <a:off x="3285724" y="3107268"/>
            <a:ext cx="4922324" cy="111182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take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D2AAB968-A4A0-004B-E7A7-3C26DCF9018A}"/>
              </a:ext>
            </a:extLst>
          </p:cNvPr>
          <p:cNvSpPr txBox="1">
            <a:spLocks/>
          </p:cNvSpPr>
          <p:nvPr/>
        </p:nvSpPr>
        <p:spPr>
          <a:xfrm>
            <a:off x="8605794" y="3107267"/>
            <a:ext cx="3324946" cy="111182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ing</a:t>
            </a:r>
          </a:p>
        </p:txBody>
      </p:sp>
      <p:sp>
        <p:nvSpPr>
          <p:cNvPr id="7" name="Arrow: Down 6">
            <a:extLst>
              <a:ext uri="{FF2B5EF4-FFF2-40B4-BE49-F238E27FC236}">
                <a16:creationId xmlns:a16="http://schemas.microsoft.com/office/drawing/2014/main" id="{BADB0395-C43B-360A-9334-B04AE10AEB0F}"/>
              </a:ext>
            </a:extLst>
          </p:cNvPr>
          <p:cNvSpPr/>
          <p:nvPr/>
        </p:nvSpPr>
        <p:spPr>
          <a:xfrm rot="3078172">
            <a:off x="2983954" y="1981764"/>
            <a:ext cx="869244" cy="1111823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Down 7">
            <a:extLst>
              <a:ext uri="{FF2B5EF4-FFF2-40B4-BE49-F238E27FC236}">
                <a16:creationId xmlns:a16="http://schemas.microsoft.com/office/drawing/2014/main" id="{9900F3F9-BE0C-116E-9421-526EFFDE6AA1}"/>
              </a:ext>
            </a:extLst>
          </p:cNvPr>
          <p:cNvSpPr/>
          <p:nvPr/>
        </p:nvSpPr>
        <p:spPr>
          <a:xfrm>
            <a:off x="5543441" y="2198768"/>
            <a:ext cx="869244" cy="997640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Arrow: Down 8">
            <a:extLst>
              <a:ext uri="{FF2B5EF4-FFF2-40B4-BE49-F238E27FC236}">
                <a16:creationId xmlns:a16="http://schemas.microsoft.com/office/drawing/2014/main" id="{C7916E96-1B19-221D-91A4-570183C685C7}"/>
              </a:ext>
            </a:extLst>
          </p:cNvPr>
          <p:cNvSpPr/>
          <p:nvPr/>
        </p:nvSpPr>
        <p:spPr>
          <a:xfrm rot="18932144">
            <a:off x="8169816" y="1996597"/>
            <a:ext cx="869244" cy="1111823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0B846EA8-5B16-1DAA-67B3-41E1C58B399E}"/>
              </a:ext>
            </a:extLst>
          </p:cNvPr>
          <p:cNvSpPr txBox="1">
            <a:spLocks/>
          </p:cNvSpPr>
          <p:nvPr/>
        </p:nvSpPr>
        <p:spPr>
          <a:xfrm>
            <a:off x="261254" y="4514031"/>
            <a:ext cx="2626724" cy="1111823"/>
          </a:xfrm>
          <a:prstGeom prst="roundRect">
            <a:avLst/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prefix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10C736AA-AC47-99A8-6867-5CC692867413}"/>
              </a:ext>
            </a:extLst>
          </p:cNvPr>
          <p:cNvSpPr txBox="1">
            <a:spLocks/>
          </p:cNvSpPr>
          <p:nvPr/>
        </p:nvSpPr>
        <p:spPr>
          <a:xfrm>
            <a:off x="3285724" y="4514030"/>
            <a:ext cx="4922324" cy="111182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free base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22596944-45D8-2D4F-D294-D5EB8FED35B2}"/>
              </a:ext>
            </a:extLst>
          </p:cNvPr>
          <p:cNvSpPr txBox="1">
            <a:spLocks/>
          </p:cNvSpPr>
          <p:nvPr/>
        </p:nvSpPr>
        <p:spPr>
          <a:xfrm>
            <a:off x="8605794" y="4514029"/>
            <a:ext cx="3324946" cy="111182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suffix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7E174EA9-3C07-8960-C110-4D986A96B7DF}"/>
              </a:ext>
            </a:extLst>
          </p:cNvPr>
          <p:cNvSpPr txBox="1">
            <a:spLocks/>
          </p:cNvSpPr>
          <p:nvPr/>
        </p:nvSpPr>
        <p:spPr>
          <a:xfrm>
            <a:off x="2770043" y="5920791"/>
            <a:ext cx="6416039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Where has the E in </a:t>
            </a:r>
            <a:r>
              <a:rPr lang="en-GB" sz="28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tak</a:t>
            </a:r>
            <a:r>
              <a:rPr lang="en-GB" sz="2800" i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gone?</a:t>
            </a:r>
          </a:p>
        </p:txBody>
      </p:sp>
    </p:spTree>
    <p:extLst>
      <p:ext uri="{BB962C8B-B14F-4D97-AF65-F5344CB8AC3E}">
        <p14:creationId xmlns:p14="http://schemas.microsoft.com/office/powerpoint/2010/main" val="20042149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5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build="allAtOnce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911C8A3-3A01-D99D-EC9E-1BD3CF1D1E4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C5C4DAC8-BB0E-7BB0-72C6-405B7CC305C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51387D-06CC-09BB-47DC-56953F589E2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2 main prefix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B247CEC0-29EE-CEA2-F551-FFE301B7BDD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57547AE0-C586-569C-FEA9-C1AC975F00D0}"/>
              </a:ext>
            </a:extLst>
          </p:cNvPr>
          <p:cNvSpPr txBox="1">
            <a:spLocks/>
          </p:cNvSpPr>
          <p:nvPr/>
        </p:nvSpPr>
        <p:spPr>
          <a:xfrm>
            <a:off x="445770" y="2369256"/>
            <a:ext cx="1098423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RULE 2: Some prefixes change depending on the spelling of the base.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3F38E782-1068-B649-99BB-A8A7E15DAC79}"/>
              </a:ext>
            </a:extLst>
          </p:cNvPr>
          <p:cNvSpPr txBox="1">
            <a:spLocks/>
          </p:cNvSpPr>
          <p:nvPr/>
        </p:nvSpPr>
        <p:spPr>
          <a:xfrm>
            <a:off x="445770" y="1376729"/>
            <a:ext cx="1123569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1: A prefix changes what a word means, not what kind of word it is.</a:t>
            </a:r>
          </a:p>
        </p:txBody>
      </p:sp>
    </p:spTree>
    <p:extLst>
      <p:ext uri="{BB962C8B-B14F-4D97-AF65-F5344CB8AC3E}">
        <p14:creationId xmlns:p14="http://schemas.microsoft.com/office/powerpoint/2010/main" val="74700805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62F0F6D-1B6E-71A4-7A2A-8BA6E880195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FE747DC2-2EBB-B2D3-0748-EC64123340F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0EC2D05-743E-40AF-BC7D-C15FB2BF6BC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2 main prefix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CC3D422A-959F-ACED-404E-CAD73B050D51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37985" y="5297811"/>
            <a:ext cx="1314681" cy="1693877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BD69E601-7AAE-221E-D960-E8589506967F}"/>
              </a:ext>
            </a:extLst>
          </p:cNvPr>
          <p:cNvSpPr txBox="1">
            <a:spLocks/>
          </p:cNvSpPr>
          <p:nvPr/>
        </p:nvSpPr>
        <p:spPr>
          <a:xfrm>
            <a:off x="3617078" y="2315721"/>
            <a:ext cx="3851122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Base that is a </a:t>
            </a:r>
            <a:r>
              <a:rPr lang="en-GB" sz="28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noun</a:t>
            </a:r>
          </a:p>
        </p:txBody>
      </p:sp>
      <p:sp>
        <p:nvSpPr>
          <p:cNvPr id="10" name="Cross 9">
            <a:extLst>
              <a:ext uri="{FF2B5EF4-FFF2-40B4-BE49-F238E27FC236}">
                <a16:creationId xmlns:a16="http://schemas.microsoft.com/office/drawing/2014/main" id="{B9AE071A-1C1C-8812-C655-D556EC8F6624}"/>
              </a:ext>
            </a:extLst>
          </p:cNvPr>
          <p:cNvSpPr/>
          <p:nvPr/>
        </p:nvSpPr>
        <p:spPr>
          <a:xfrm>
            <a:off x="3014511" y="2456158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473F94A3-C58E-761A-C7FE-40F1100BE35C}"/>
              </a:ext>
            </a:extLst>
          </p:cNvPr>
          <p:cNvSpPr/>
          <p:nvPr/>
        </p:nvSpPr>
        <p:spPr>
          <a:xfrm>
            <a:off x="7727623" y="249947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5FBE97C1-B352-C9FE-79A9-898BCAD34E4C}"/>
              </a:ext>
            </a:extLst>
          </p:cNvPr>
          <p:cNvSpPr txBox="1">
            <a:spLocks/>
          </p:cNvSpPr>
          <p:nvPr/>
        </p:nvSpPr>
        <p:spPr>
          <a:xfrm>
            <a:off x="9132153" y="2324657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Noun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3C764E4F-678B-E7CA-F900-6615C0D20AB6}"/>
              </a:ext>
            </a:extLst>
          </p:cNvPr>
          <p:cNvSpPr txBox="1">
            <a:spLocks/>
          </p:cNvSpPr>
          <p:nvPr/>
        </p:nvSpPr>
        <p:spPr>
          <a:xfrm>
            <a:off x="3639057" y="3148763"/>
            <a:ext cx="3824212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Base that is a </a:t>
            </a:r>
            <a:r>
              <a:rPr lang="en-GB" sz="2800" b="1" u="sng" dirty="0">
                <a:solidFill>
                  <a:schemeClr val="bg1"/>
                </a:solidFill>
                <a:ea typeface="Andika"/>
                <a:cs typeface="Andika"/>
              </a:rPr>
              <a:t>verb</a:t>
            </a:r>
          </a:p>
        </p:txBody>
      </p:sp>
      <p:sp>
        <p:nvSpPr>
          <p:cNvPr id="17" name="Cross 16">
            <a:extLst>
              <a:ext uri="{FF2B5EF4-FFF2-40B4-BE49-F238E27FC236}">
                <a16:creationId xmlns:a16="http://schemas.microsoft.com/office/drawing/2014/main" id="{BB429FE1-CCBB-6C27-DDC5-24C790739D2D}"/>
              </a:ext>
            </a:extLst>
          </p:cNvPr>
          <p:cNvSpPr/>
          <p:nvPr/>
        </p:nvSpPr>
        <p:spPr>
          <a:xfrm>
            <a:off x="2995437" y="3289200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Arrow: Right 19">
            <a:extLst>
              <a:ext uri="{FF2B5EF4-FFF2-40B4-BE49-F238E27FC236}">
                <a16:creationId xmlns:a16="http://schemas.microsoft.com/office/drawing/2014/main" id="{C47E9B3B-9875-F703-54F0-71D2B06017D8}"/>
              </a:ext>
            </a:extLst>
          </p:cNvPr>
          <p:cNvSpPr/>
          <p:nvPr/>
        </p:nvSpPr>
        <p:spPr>
          <a:xfrm>
            <a:off x="7692032" y="3332516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223D663F-1ACE-700B-525F-C331390F4305}"/>
              </a:ext>
            </a:extLst>
          </p:cNvPr>
          <p:cNvSpPr txBox="1">
            <a:spLocks/>
          </p:cNvSpPr>
          <p:nvPr/>
        </p:nvSpPr>
        <p:spPr>
          <a:xfrm>
            <a:off x="9132153" y="315769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Verb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8D21D496-12E4-C3EF-3193-B5F20D54401A}"/>
              </a:ext>
            </a:extLst>
          </p:cNvPr>
          <p:cNvSpPr txBox="1">
            <a:spLocks/>
          </p:cNvSpPr>
          <p:nvPr/>
        </p:nvSpPr>
        <p:spPr>
          <a:xfrm>
            <a:off x="3639056" y="3991368"/>
            <a:ext cx="3851121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Base that is an </a:t>
            </a:r>
            <a:r>
              <a:rPr lang="en-GB" sz="2800" b="1" u="sng" dirty="0">
                <a:solidFill>
                  <a:schemeClr val="bg1"/>
                </a:solidFill>
                <a:ea typeface="Andika"/>
                <a:cs typeface="Andika"/>
              </a:rPr>
              <a:t>adjective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17506709-9408-209F-2A8C-D6AB70E46332}"/>
              </a:ext>
            </a:extLst>
          </p:cNvPr>
          <p:cNvSpPr txBox="1">
            <a:spLocks/>
          </p:cNvSpPr>
          <p:nvPr/>
        </p:nvSpPr>
        <p:spPr>
          <a:xfrm>
            <a:off x="9132153" y="4000304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Adjective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7" name="Arrow: Right 26">
            <a:extLst>
              <a:ext uri="{FF2B5EF4-FFF2-40B4-BE49-F238E27FC236}">
                <a16:creationId xmlns:a16="http://schemas.microsoft.com/office/drawing/2014/main" id="{E728AA45-0325-61AC-8E0B-7EDAB80E4C13}"/>
              </a:ext>
            </a:extLst>
          </p:cNvPr>
          <p:cNvSpPr/>
          <p:nvPr/>
        </p:nvSpPr>
        <p:spPr>
          <a:xfrm>
            <a:off x="7692032" y="4175121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8" name="Cross 27">
            <a:extLst>
              <a:ext uri="{FF2B5EF4-FFF2-40B4-BE49-F238E27FC236}">
                <a16:creationId xmlns:a16="http://schemas.microsoft.com/office/drawing/2014/main" id="{A9E61702-FF78-CE1A-9ED0-E19F8072FD39}"/>
              </a:ext>
            </a:extLst>
          </p:cNvPr>
          <p:cNvSpPr/>
          <p:nvPr/>
        </p:nvSpPr>
        <p:spPr>
          <a:xfrm>
            <a:off x="2972933" y="4131805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110B944-2037-4597-F6BF-1CFFCE637ECA}"/>
              </a:ext>
            </a:extLst>
          </p:cNvPr>
          <p:cNvSpPr txBox="1">
            <a:spLocks/>
          </p:cNvSpPr>
          <p:nvPr/>
        </p:nvSpPr>
        <p:spPr>
          <a:xfrm>
            <a:off x="445770" y="1376729"/>
            <a:ext cx="1123569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1: A prefix changes what a word means, not what kind of word it is.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DC4BE75-E2DD-97D7-D363-DFF3E2C67DC7}"/>
              </a:ext>
            </a:extLst>
          </p:cNvPr>
          <p:cNvSpPr txBox="1">
            <a:spLocks/>
          </p:cNvSpPr>
          <p:nvPr/>
        </p:nvSpPr>
        <p:spPr>
          <a:xfrm>
            <a:off x="1176696" y="2315721"/>
            <a:ext cx="1586286" cy="669804"/>
          </a:xfrm>
          <a:prstGeom prst="roundRect">
            <a:avLst>
              <a:gd name="adj" fmla="val 25095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Prefix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C7321BBD-53FC-DE06-2448-AE3BB5E18298}"/>
              </a:ext>
            </a:extLst>
          </p:cNvPr>
          <p:cNvSpPr txBox="1">
            <a:spLocks/>
          </p:cNvSpPr>
          <p:nvPr/>
        </p:nvSpPr>
        <p:spPr>
          <a:xfrm>
            <a:off x="1176696" y="3148763"/>
            <a:ext cx="1586286" cy="669804"/>
          </a:xfrm>
          <a:prstGeom prst="roundRect">
            <a:avLst>
              <a:gd name="adj" fmla="val 25095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Prefix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C9F63DD2-3433-E59E-0FE5-64D7E07C2C02}"/>
              </a:ext>
            </a:extLst>
          </p:cNvPr>
          <p:cNvSpPr txBox="1">
            <a:spLocks/>
          </p:cNvSpPr>
          <p:nvPr/>
        </p:nvSpPr>
        <p:spPr>
          <a:xfrm>
            <a:off x="1176696" y="3991368"/>
            <a:ext cx="1586286" cy="669804"/>
          </a:xfrm>
          <a:prstGeom prst="roundRect">
            <a:avLst>
              <a:gd name="adj" fmla="val 25095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Prefix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FA10DCED-FF8A-A4A9-1E27-29EE79297895}"/>
              </a:ext>
            </a:extLst>
          </p:cNvPr>
          <p:cNvSpPr txBox="1">
            <a:spLocks/>
          </p:cNvSpPr>
          <p:nvPr/>
        </p:nvSpPr>
        <p:spPr>
          <a:xfrm>
            <a:off x="3639056" y="4817154"/>
            <a:ext cx="3851121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Base that is an </a:t>
            </a:r>
            <a:r>
              <a:rPr lang="en-GB" sz="2800" b="1" u="sng" dirty="0">
                <a:solidFill>
                  <a:schemeClr val="bg1"/>
                </a:solidFill>
                <a:ea typeface="Andika"/>
                <a:cs typeface="Andika"/>
              </a:rPr>
              <a:t>adverb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FE8FE3FA-64AC-51DA-27ED-FBDE197C274E}"/>
              </a:ext>
            </a:extLst>
          </p:cNvPr>
          <p:cNvSpPr txBox="1">
            <a:spLocks/>
          </p:cNvSpPr>
          <p:nvPr/>
        </p:nvSpPr>
        <p:spPr>
          <a:xfrm>
            <a:off x="9132153" y="4826090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Adverb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3" name="Arrow: Right 22">
            <a:extLst>
              <a:ext uri="{FF2B5EF4-FFF2-40B4-BE49-F238E27FC236}">
                <a16:creationId xmlns:a16="http://schemas.microsoft.com/office/drawing/2014/main" id="{579A5224-4D56-2EF5-62FD-5F88BA7F6D90}"/>
              </a:ext>
            </a:extLst>
          </p:cNvPr>
          <p:cNvSpPr/>
          <p:nvPr/>
        </p:nvSpPr>
        <p:spPr>
          <a:xfrm>
            <a:off x="7692032" y="5000907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9" name="Cross 28">
            <a:extLst>
              <a:ext uri="{FF2B5EF4-FFF2-40B4-BE49-F238E27FC236}">
                <a16:creationId xmlns:a16="http://schemas.microsoft.com/office/drawing/2014/main" id="{D8C36A21-95A7-E5B6-BF03-8FC886D634D3}"/>
              </a:ext>
            </a:extLst>
          </p:cNvPr>
          <p:cNvSpPr/>
          <p:nvPr/>
        </p:nvSpPr>
        <p:spPr>
          <a:xfrm>
            <a:off x="2972933" y="495759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32AF1C9F-1262-C46B-95FF-57B1A89205B6}"/>
              </a:ext>
            </a:extLst>
          </p:cNvPr>
          <p:cNvSpPr txBox="1">
            <a:spLocks/>
          </p:cNvSpPr>
          <p:nvPr/>
        </p:nvSpPr>
        <p:spPr>
          <a:xfrm>
            <a:off x="1176696" y="4817154"/>
            <a:ext cx="1586286" cy="669804"/>
          </a:xfrm>
          <a:prstGeom prst="roundRect">
            <a:avLst>
              <a:gd name="adj" fmla="val 25095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Prefix</a:t>
            </a:r>
          </a:p>
        </p:txBody>
      </p:sp>
    </p:spTree>
    <p:extLst>
      <p:ext uri="{BB962C8B-B14F-4D97-AF65-F5344CB8AC3E}">
        <p14:creationId xmlns:p14="http://schemas.microsoft.com/office/powerpoint/2010/main" val="281106441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00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500"/>
                            </p:stCondLst>
                            <p:childTnLst>
                              <p:par>
                                <p:cTn id="5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2000"/>
                            </p:stCondLst>
                            <p:childTnLst>
                              <p:par>
                                <p:cTn id="6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5" grpId="0" animBg="1"/>
      <p:bldP spid="17" grpId="0" animBg="1"/>
      <p:bldP spid="20" grpId="0" animBg="1"/>
      <p:bldP spid="22" grpId="0" animBg="1"/>
      <p:bldP spid="24" grpId="0" animBg="1"/>
      <p:bldP spid="26" grpId="0" animBg="1"/>
      <p:bldP spid="27" grpId="0" animBg="1"/>
      <p:bldP spid="28" grpId="0" animBg="1"/>
      <p:bldP spid="12" grpId="0" animBg="1"/>
      <p:bldP spid="14" grpId="0" animBg="1"/>
      <p:bldP spid="19" grpId="0" animBg="1"/>
      <p:bldP spid="21" grpId="0" animBg="1"/>
      <p:bldP spid="23" grpId="0" animBg="1"/>
      <p:bldP spid="29" grpId="0" animBg="1"/>
      <p:bldP spid="3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ADFFFF8-4717-C982-5458-89A1ADD363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25D1DB30-7F4B-51B3-ABE5-21FC4E7E344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7A69C78-7B4A-C3A5-5C46-F724959DC36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2 main prefix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6B3AAD0-FA40-4CCC-AE92-5560B26A8174}"/>
              </a:ext>
            </a:extLst>
          </p:cNvPr>
          <p:cNvSpPr txBox="1">
            <a:spLocks/>
          </p:cNvSpPr>
          <p:nvPr/>
        </p:nvSpPr>
        <p:spPr>
          <a:xfrm>
            <a:off x="445770" y="1376729"/>
            <a:ext cx="11252744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RULE 2: Some prefixes change depending on the spelling of the base.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18A6882-29E2-84B6-3D15-5E0C528DA172}"/>
              </a:ext>
            </a:extLst>
          </p:cNvPr>
          <p:cNvSpPr txBox="1">
            <a:spLocks/>
          </p:cNvSpPr>
          <p:nvPr/>
        </p:nvSpPr>
        <p:spPr>
          <a:xfrm>
            <a:off x="519354" y="2240843"/>
            <a:ext cx="11063046" cy="669804"/>
          </a:xfrm>
          <a:prstGeom prst="roundRect">
            <a:avLst>
              <a:gd name="adj" fmla="val 25095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prefix in- changes depending on the spelling of the base:  </a:t>
            </a:r>
          </a:p>
        </p:txBody>
      </p:sp>
      <p:graphicFrame>
        <p:nvGraphicFramePr>
          <p:cNvPr id="31" name="Table 30">
            <a:extLst>
              <a:ext uri="{FF2B5EF4-FFF2-40B4-BE49-F238E27FC236}">
                <a16:creationId xmlns:a16="http://schemas.microsoft.com/office/drawing/2014/main" id="{06074BC8-38AA-FBF1-07A4-8A33BA619A30}"/>
              </a:ext>
            </a:extLst>
          </p:cNvPr>
          <p:cNvGraphicFramePr>
            <a:graphicFrameLocks noGrp="1"/>
          </p:cNvGraphicFramePr>
          <p:nvPr/>
        </p:nvGraphicFramePr>
        <p:xfrm>
          <a:off x="829946" y="3177129"/>
          <a:ext cx="10577460" cy="30030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44365">
                  <a:extLst>
                    <a:ext uri="{9D8B030D-6E8A-4147-A177-3AD203B41FA5}">
                      <a16:colId xmlns:a16="http://schemas.microsoft.com/office/drawing/2014/main" val="2265186388"/>
                    </a:ext>
                  </a:extLst>
                </a:gridCol>
                <a:gridCol w="3666718">
                  <a:extLst>
                    <a:ext uri="{9D8B030D-6E8A-4147-A177-3AD203B41FA5}">
                      <a16:colId xmlns:a16="http://schemas.microsoft.com/office/drawing/2014/main" val="2997024775"/>
                    </a:ext>
                  </a:extLst>
                </a:gridCol>
                <a:gridCol w="2525485">
                  <a:extLst>
                    <a:ext uri="{9D8B030D-6E8A-4147-A177-3AD203B41FA5}">
                      <a16:colId xmlns:a16="http://schemas.microsoft.com/office/drawing/2014/main" val="186668745"/>
                    </a:ext>
                  </a:extLst>
                </a:gridCol>
                <a:gridCol w="1740892">
                  <a:extLst>
                    <a:ext uri="{9D8B030D-6E8A-4147-A177-3AD203B41FA5}">
                      <a16:colId xmlns:a16="http://schemas.microsoft.com/office/drawing/2014/main" val="3389860084"/>
                    </a:ext>
                  </a:extLst>
                </a:gridCol>
              </a:tblGrid>
              <a:tr h="600601">
                <a:tc>
                  <a:txBody>
                    <a:bodyPr/>
                    <a:lstStyle/>
                    <a:p>
                      <a:r>
                        <a:rPr lang="en-GB" sz="2400" dirty="0"/>
                        <a:t>Base word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Base’s starting letter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Prefix + Base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Prefix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5085039"/>
                  </a:ext>
                </a:extLst>
              </a:tr>
              <a:tr h="600601">
                <a:tc>
                  <a:txBody>
                    <a:bodyPr/>
                    <a:lstStyle/>
                    <a:p>
                      <a:pPr algn="l"/>
                      <a:r>
                        <a:rPr lang="en-GB" sz="2400" dirty="0"/>
                        <a:t>correct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400" dirty="0"/>
                        <a:t>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400" dirty="0"/>
                        <a:t>incorrect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400" dirty="0"/>
                        <a:t>in-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13989710"/>
                  </a:ext>
                </a:extLst>
              </a:tr>
              <a:tr h="600601">
                <a:tc>
                  <a:txBody>
                    <a:bodyPr/>
                    <a:lstStyle/>
                    <a:p>
                      <a:pPr algn="l"/>
                      <a:r>
                        <a:rPr lang="en-GB" sz="2400" dirty="0"/>
                        <a:t>possible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400" dirty="0"/>
                        <a:t>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400" dirty="0"/>
                        <a:t>impossible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400" dirty="0"/>
                        <a:t>im-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03185460"/>
                  </a:ext>
                </a:extLst>
              </a:tr>
              <a:tr h="600601">
                <a:tc>
                  <a:txBody>
                    <a:bodyPr/>
                    <a:lstStyle/>
                    <a:p>
                      <a:pPr algn="l"/>
                      <a:r>
                        <a:rPr lang="en-GB" sz="2400" dirty="0"/>
                        <a:t>legal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400" dirty="0"/>
                        <a:t>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400" dirty="0"/>
                        <a:t>illegal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400" dirty="0"/>
                        <a:t>il-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11483975"/>
                  </a:ext>
                </a:extLst>
              </a:tr>
              <a:tr h="600601">
                <a:tc>
                  <a:txBody>
                    <a:bodyPr/>
                    <a:lstStyle/>
                    <a:p>
                      <a:pPr algn="l"/>
                      <a:r>
                        <a:rPr lang="en-GB" sz="2400" dirty="0"/>
                        <a:t>regular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400" dirty="0"/>
                        <a:t>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400" dirty="0"/>
                        <a:t>irregular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400" dirty="0" err="1"/>
                        <a:t>ir</a:t>
                      </a:r>
                      <a:r>
                        <a:rPr lang="en-GB" sz="2400" dirty="0"/>
                        <a:t>-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2576956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2748924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13D5A20-2954-EF7E-B2FA-64205DE1A36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3193C090-F83B-188A-9D5F-95474E83EC3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2F92113-AFBF-3E22-2DDE-CA6F710A0A6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2 main prefix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37DB940-DAEF-F267-E157-B537FFB55D44}"/>
              </a:ext>
            </a:extLst>
          </p:cNvPr>
          <p:cNvSpPr txBox="1">
            <a:spLocks/>
          </p:cNvSpPr>
          <p:nvPr/>
        </p:nvSpPr>
        <p:spPr>
          <a:xfrm>
            <a:off x="445770" y="1376729"/>
            <a:ext cx="11252744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RULE 2: Some prefixes change depending on the spelling of the base.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B8E9F01D-CD06-8EB5-4EAF-48D03905035C}"/>
              </a:ext>
            </a:extLst>
          </p:cNvPr>
          <p:cNvSpPr txBox="1">
            <a:spLocks/>
          </p:cNvSpPr>
          <p:nvPr/>
        </p:nvSpPr>
        <p:spPr>
          <a:xfrm>
            <a:off x="519354" y="2240843"/>
            <a:ext cx="11063046" cy="669804"/>
          </a:xfrm>
          <a:prstGeom prst="roundRect">
            <a:avLst>
              <a:gd name="adj" fmla="val 25095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prefix in- changes depending on the spelling of the base:  </a:t>
            </a:r>
          </a:p>
        </p:txBody>
      </p:sp>
      <p:graphicFrame>
        <p:nvGraphicFramePr>
          <p:cNvPr id="31" name="Table 30">
            <a:extLst>
              <a:ext uri="{FF2B5EF4-FFF2-40B4-BE49-F238E27FC236}">
                <a16:creationId xmlns:a16="http://schemas.microsoft.com/office/drawing/2014/main" id="{12BF158B-8787-3E33-FE64-E79CADEBF22C}"/>
              </a:ext>
            </a:extLst>
          </p:cNvPr>
          <p:cNvGraphicFramePr>
            <a:graphicFrameLocks noGrp="1"/>
          </p:cNvGraphicFramePr>
          <p:nvPr/>
        </p:nvGraphicFramePr>
        <p:xfrm>
          <a:off x="1150900" y="3177131"/>
          <a:ext cx="9799954" cy="23041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49989">
                  <a:extLst>
                    <a:ext uri="{9D8B030D-6E8A-4147-A177-3AD203B41FA5}">
                      <a16:colId xmlns:a16="http://schemas.microsoft.com/office/drawing/2014/main" val="2265186388"/>
                    </a:ext>
                  </a:extLst>
                </a:gridCol>
                <a:gridCol w="3397192">
                  <a:extLst>
                    <a:ext uri="{9D8B030D-6E8A-4147-A177-3AD203B41FA5}">
                      <a16:colId xmlns:a16="http://schemas.microsoft.com/office/drawing/2014/main" val="2997024775"/>
                    </a:ext>
                  </a:extLst>
                </a:gridCol>
                <a:gridCol w="2339847">
                  <a:extLst>
                    <a:ext uri="{9D8B030D-6E8A-4147-A177-3AD203B41FA5}">
                      <a16:colId xmlns:a16="http://schemas.microsoft.com/office/drawing/2014/main" val="186668745"/>
                    </a:ext>
                  </a:extLst>
                </a:gridCol>
                <a:gridCol w="1612926">
                  <a:extLst>
                    <a:ext uri="{9D8B030D-6E8A-4147-A177-3AD203B41FA5}">
                      <a16:colId xmlns:a16="http://schemas.microsoft.com/office/drawing/2014/main" val="3389860084"/>
                    </a:ext>
                  </a:extLst>
                </a:gridCol>
              </a:tblGrid>
              <a:tr h="460828">
                <a:tc>
                  <a:txBody>
                    <a:bodyPr/>
                    <a:lstStyle/>
                    <a:p>
                      <a:r>
                        <a:rPr lang="en-GB" sz="2000" dirty="0"/>
                        <a:t>Base word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000" dirty="0"/>
                        <a:t>Base’s starting letter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000" dirty="0"/>
                        <a:t>Prefix + Base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000" dirty="0"/>
                        <a:t>Prefix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5085039"/>
                  </a:ext>
                </a:extLst>
              </a:tr>
              <a:tr h="460828">
                <a:tc>
                  <a:txBody>
                    <a:bodyPr/>
                    <a:lstStyle/>
                    <a:p>
                      <a:pPr algn="l"/>
                      <a:r>
                        <a:rPr lang="en-GB" sz="2000" dirty="0"/>
                        <a:t>correct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000" dirty="0"/>
                        <a:t>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000" dirty="0"/>
                        <a:t>incorrect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000" dirty="0"/>
                        <a:t>in-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13989710"/>
                  </a:ext>
                </a:extLst>
              </a:tr>
              <a:tr h="460828">
                <a:tc>
                  <a:txBody>
                    <a:bodyPr/>
                    <a:lstStyle/>
                    <a:p>
                      <a:pPr algn="l"/>
                      <a:r>
                        <a:rPr lang="en-GB" sz="2000" dirty="0"/>
                        <a:t>possible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000" dirty="0"/>
                        <a:t>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000" dirty="0"/>
                        <a:t>impossible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000" dirty="0"/>
                        <a:t>im-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03185460"/>
                  </a:ext>
                </a:extLst>
              </a:tr>
              <a:tr h="460828">
                <a:tc>
                  <a:txBody>
                    <a:bodyPr/>
                    <a:lstStyle/>
                    <a:p>
                      <a:pPr algn="l"/>
                      <a:r>
                        <a:rPr lang="en-GB" sz="2000" dirty="0"/>
                        <a:t>legal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000" dirty="0"/>
                        <a:t>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000" dirty="0"/>
                        <a:t>illegal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000" dirty="0"/>
                        <a:t>il-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11483975"/>
                  </a:ext>
                </a:extLst>
              </a:tr>
              <a:tr h="460828">
                <a:tc>
                  <a:txBody>
                    <a:bodyPr/>
                    <a:lstStyle/>
                    <a:p>
                      <a:pPr algn="l"/>
                      <a:r>
                        <a:rPr lang="en-GB" sz="2000" dirty="0"/>
                        <a:t>regular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000" dirty="0"/>
                        <a:t>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000" dirty="0"/>
                        <a:t>irregular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000" dirty="0" err="1"/>
                        <a:t>ir</a:t>
                      </a:r>
                      <a:r>
                        <a:rPr lang="en-GB" sz="2000" dirty="0"/>
                        <a:t>-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25769563"/>
                  </a:ext>
                </a:extLst>
              </a:tr>
            </a:tbl>
          </a:graphicData>
        </a:graphic>
      </p:graphicFrame>
      <p:sp>
        <p:nvSpPr>
          <p:cNvPr id="32" name="Title 1">
            <a:extLst>
              <a:ext uri="{FF2B5EF4-FFF2-40B4-BE49-F238E27FC236}">
                <a16:creationId xmlns:a16="http://schemas.microsoft.com/office/drawing/2014/main" id="{CE9F3D2C-86F6-D9A5-BA3D-8E64209F7643}"/>
              </a:ext>
            </a:extLst>
          </p:cNvPr>
          <p:cNvSpPr txBox="1">
            <a:spLocks/>
          </p:cNvSpPr>
          <p:nvPr/>
        </p:nvSpPr>
        <p:spPr>
          <a:xfrm>
            <a:off x="564476" y="5675581"/>
            <a:ext cx="11063046" cy="669804"/>
          </a:xfrm>
          <a:prstGeom prst="roundRect">
            <a:avLst>
              <a:gd name="adj" fmla="val 25095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prefix in- has changed to im-, il- and </a:t>
            </a:r>
            <a:r>
              <a:rPr lang="en-GB" sz="24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ir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- depending on the next letter. </a:t>
            </a:r>
          </a:p>
        </p:txBody>
      </p:sp>
    </p:spTree>
    <p:extLst>
      <p:ext uri="{BB962C8B-B14F-4D97-AF65-F5344CB8AC3E}">
        <p14:creationId xmlns:p14="http://schemas.microsoft.com/office/powerpoint/2010/main" val="228949407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0E1411AB-7C41-1D91-8E61-8764A5EAD6B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118" t="1749" r="15443"/>
          <a:stretch/>
        </p:blipFill>
        <p:spPr>
          <a:xfrm>
            <a:off x="13648" y="0"/>
            <a:ext cx="12178352" cy="689787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408284"/>
            <a:ext cx="9144000" cy="1124625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r>
              <a:rPr lang="en-GB" sz="5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Prefix </a:t>
            </a:r>
            <a:r>
              <a:rPr lang="en-GB" sz="54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ad-</a:t>
            </a:r>
            <a:r>
              <a:rPr lang="en-GB" sz="5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5A169CE3-364E-2DF3-E442-4FC30C8C64B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27260" y="217780"/>
            <a:ext cx="2092311" cy="739911"/>
          </a:xfrm>
          <a:prstGeom prst="rect">
            <a:avLst/>
          </a:prstGeom>
        </p:spPr>
      </p:pic>
      <p:pic>
        <p:nvPicPr>
          <p:cNvPr id="9" name="Picture 8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CAE96453-EA24-2A80-D963-362E2E4091B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14422" y="-2922353"/>
            <a:ext cx="3598449" cy="276708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0" name="Picture 9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21077D69-A26F-FA4F-12E7-6081093E1356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156966" y="4037462"/>
            <a:ext cx="2148583" cy="340202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-4.44444E-6 L 0.09388 0.50162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688" y="25069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4.07407E-6 L -0.25651 -0.08101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826" y="-405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1127</Words>
  <Application>Microsoft Office PowerPoint</Application>
  <PresentationFormat>Widescreen</PresentationFormat>
  <Paragraphs>294</Paragraphs>
  <Slides>33</Slides>
  <Notes>28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33</vt:i4>
      </vt:variant>
    </vt:vector>
  </HeadingPairs>
  <TitlesOfParts>
    <vt:vector size="37" baseType="lpstr">
      <vt:lpstr>Andika</vt:lpstr>
      <vt:lpstr>Aptos</vt:lpstr>
      <vt:lpstr>Arial</vt:lpstr>
      <vt:lpstr>Office Theme</vt:lpstr>
      <vt:lpstr> How to Use this PowerPoint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The Prefix ad-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Can you spot the spelling mistakes?</vt:lpstr>
      <vt:lpstr>Here are this week’s spellings to practise: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61</cp:revision>
  <dcterms:created xsi:type="dcterms:W3CDTF">2022-05-31T09:42:07Z</dcterms:created>
  <dcterms:modified xsi:type="dcterms:W3CDTF">2026-06-04T13:01:51Z</dcterms:modified>
</cp:coreProperties>
</file>